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30"/>
  </p:notesMasterIdLst>
  <p:sldIdLst>
    <p:sldId id="257" r:id="rId2"/>
    <p:sldId id="270" r:id="rId3"/>
    <p:sldId id="275" r:id="rId4"/>
    <p:sldId id="366" r:id="rId5"/>
    <p:sldId id="322" r:id="rId6"/>
    <p:sldId id="325" r:id="rId7"/>
    <p:sldId id="356" r:id="rId8"/>
    <p:sldId id="328" r:id="rId9"/>
    <p:sldId id="329" r:id="rId10"/>
    <p:sldId id="330" r:id="rId11"/>
    <p:sldId id="335" r:id="rId12"/>
    <p:sldId id="341" r:id="rId13"/>
    <p:sldId id="337" r:id="rId14"/>
    <p:sldId id="357" r:id="rId15"/>
    <p:sldId id="345" r:id="rId16"/>
    <p:sldId id="367" r:id="rId17"/>
    <p:sldId id="317" r:id="rId18"/>
    <p:sldId id="336" r:id="rId19"/>
    <p:sldId id="368" r:id="rId20"/>
    <p:sldId id="369" r:id="rId21"/>
    <p:sldId id="331" r:id="rId22"/>
    <p:sldId id="332" r:id="rId23"/>
    <p:sldId id="364" r:id="rId24"/>
    <p:sldId id="362" r:id="rId25"/>
    <p:sldId id="347" r:id="rId26"/>
    <p:sldId id="350" r:id="rId27"/>
    <p:sldId id="351" r:id="rId28"/>
    <p:sldId id="3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orient="horz" pos="4008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37FE2D-36FB-DD13-D1AB-3A843D7AC766}" name="Wu Yue" initials="WY" userId="e82c406e611bb188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e Wu" initials="YW" lastIdx="1" clrIdx="0">
    <p:extLst>
      <p:ext uri="{19B8F6BF-5375-455C-9EA6-DF929625EA0E}">
        <p15:presenceInfo xmlns:p15="http://schemas.microsoft.com/office/powerpoint/2012/main" userId="e82c406e611bb1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A2FF"/>
    <a:srgbClr val="A6A6A6"/>
    <a:srgbClr val="FFFFFF"/>
    <a:srgbClr val="FDD3CF"/>
    <a:srgbClr val="FB4D4D"/>
    <a:srgbClr val="FFF2CC"/>
    <a:srgbClr val="9FCCE2"/>
    <a:srgbClr val="2166AC"/>
    <a:srgbClr val="FFE5E5"/>
    <a:srgbClr val="E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5250" autoAdjust="0"/>
  </p:normalViewPr>
  <p:slideViewPr>
    <p:cSldViewPr snapToGrid="0" showGuides="1">
      <p:cViewPr varScale="1">
        <p:scale>
          <a:sx n="91" d="100"/>
          <a:sy n="91" d="100"/>
        </p:scale>
        <p:origin x="68" y="360"/>
      </p:cViewPr>
      <p:guideLst>
        <p:guide/>
        <p:guide pos="7680"/>
        <p:guide orient="horz" pos="4008"/>
        <p:guide orient="horz" pos="5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0FD56-81EB-48E4-B6AA-5672B73A1578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28E90-B69C-4C96-AE89-CF33B1003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1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193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1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633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94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78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98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533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12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211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8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8E90-B69C-4C96-AE89-CF33B10039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95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7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15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59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813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436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499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each MD frame will be assigned to a specific state. We want conformations…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0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40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20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2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074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0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92D7-E2F2-475B-BE9D-64BB96EDBB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4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299-4175-4ED4-3EE1-ABFBF7A3E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5857C-5CB8-386B-0B91-EEE9898CE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ABE2F-7260-AC06-69C6-7D375BA1B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2D935-4C71-4002-A391-4B4CA8EA1E1D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A17FE-6D6C-B9CB-8211-73FA64FB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218D2-9C60-2D6F-614F-F4302522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5157" y="5991225"/>
            <a:ext cx="2743200" cy="365125"/>
          </a:xfrm>
        </p:spPr>
        <p:txBody>
          <a:bodyPr/>
          <a:lstStyle/>
          <a:p>
            <a:fld id="{38CA8A0B-071A-43C0-BB85-09080A7C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0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9677400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7D13D3-6662-6F0D-D2B8-CC7B3DABB8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32004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4A5FE87B-CA2C-4553-B088-9482606F2EE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726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A7F998-9689-8211-FED7-0D4624EC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BE4FD-5C26-3252-033A-7DA96C63C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44896-1B24-0B39-6ACD-0592A6CFF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A9CC7-1048-4CA8-8033-9435A19678F8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C2FFC-0A0B-A5AB-C6CA-2B12AC9F7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F0777-916E-1AA2-C159-4EE2F25A8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38CA8A0B-071A-43C0-BB85-09080A7C3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4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13" Type="http://schemas.openxmlformats.org/officeDocument/2006/relationships/image" Target="../media/image102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12" Type="http://schemas.openxmlformats.org/officeDocument/2006/relationships/image" Target="../media/image10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0.png"/><Relationship Id="rId11" Type="http://schemas.openxmlformats.org/officeDocument/2006/relationships/image" Target="../media/image1010.png"/><Relationship Id="rId5" Type="http://schemas.openxmlformats.org/officeDocument/2006/relationships/image" Target="../media/image950.png"/><Relationship Id="rId10" Type="http://schemas.openxmlformats.org/officeDocument/2006/relationships/image" Target="../media/image1000.png"/><Relationship Id="rId4" Type="http://schemas.openxmlformats.org/officeDocument/2006/relationships/image" Target="../media/image940.png"/><Relationship Id="rId9" Type="http://schemas.openxmlformats.org/officeDocument/2006/relationships/image" Target="../media/image9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0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12" Type="http://schemas.openxmlformats.org/officeDocument/2006/relationships/image" Target="../media/image212.png"/><Relationship Id="rId2" Type="http://schemas.openxmlformats.org/officeDocument/2006/relationships/image" Target="../media/image1580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1.png"/><Relationship Id="rId15" Type="http://schemas.openxmlformats.org/officeDocument/2006/relationships/image" Target="../media/image1900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14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34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21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7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730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0.png"/><Relationship Id="rId11" Type="http://schemas.openxmlformats.org/officeDocument/2006/relationships/image" Target="../media/image34.png"/><Relationship Id="rId5" Type="http://schemas.openxmlformats.org/officeDocument/2006/relationships/image" Target="../media/image750.png"/><Relationship Id="rId10" Type="http://schemas.openxmlformats.org/officeDocument/2006/relationships/image" Target="../media/image33.png"/><Relationship Id="rId4" Type="http://schemas.openxmlformats.org/officeDocument/2006/relationships/image" Target="../media/image740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910.png"/><Relationship Id="rId3" Type="http://schemas.openxmlformats.org/officeDocument/2006/relationships/image" Target="../media/image810.png"/><Relationship Id="rId7" Type="http://schemas.openxmlformats.org/officeDocument/2006/relationships/image" Target="../media/image85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0.png"/><Relationship Id="rId11" Type="http://schemas.openxmlformats.org/officeDocument/2006/relationships/image" Target="../media/image890.png"/><Relationship Id="rId5" Type="http://schemas.openxmlformats.org/officeDocument/2006/relationships/image" Target="../media/image830.png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870.png"/><Relationship Id="rId14" Type="http://schemas.openxmlformats.org/officeDocument/2006/relationships/image" Target="../media/image9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1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3DF1C687-5E51-6292-93A3-3EE4112AD6C6}"/>
              </a:ext>
            </a:extLst>
          </p:cNvPr>
          <p:cNvSpPr txBox="1"/>
          <p:nvPr/>
        </p:nvSpPr>
        <p:spPr>
          <a:xfrm>
            <a:off x="1162405" y="1867007"/>
            <a:ext cx="9614951" cy="199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i="1" dirty="0">
                <a:solidFill>
                  <a:srgbClr val="002060"/>
                </a:solidFill>
                <a:cs typeface="+mn-ea"/>
                <a:sym typeface="+mn-lt"/>
              </a:rPr>
              <a:t>Tutorial: Construction of Markov State Model</a:t>
            </a:r>
            <a:endParaRPr lang="en-US" altLang="zh-CN" sz="4400" b="1" i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6" name="直接连接符 4">
            <a:extLst>
              <a:ext uri="{FF2B5EF4-FFF2-40B4-BE49-F238E27FC236}">
                <a16:creationId xmlns:a16="http://schemas.microsoft.com/office/drawing/2014/main" id="{1E9FBCBF-8011-1587-56A3-36B93EC79ECB}"/>
              </a:ext>
            </a:extLst>
          </p:cNvPr>
          <p:cNvCxnSpPr>
            <a:cxnSpLocks/>
          </p:cNvCxnSpPr>
          <p:nvPr/>
        </p:nvCxnSpPr>
        <p:spPr>
          <a:xfrm>
            <a:off x="0" y="4749857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2">
            <a:extLst>
              <a:ext uri="{FF2B5EF4-FFF2-40B4-BE49-F238E27FC236}">
                <a16:creationId xmlns:a16="http://schemas.microsoft.com/office/drawing/2014/main" id="{0BD2E751-19F6-5CE9-A23A-4A295EE1F216}"/>
              </a:ext>
            </a:extLst>
          </p:cNvPr>
          <p:cNvSpPr txBox="1"/>
          <p:nvPr/>
        </p:nvSpPr>
        <p:spPr>
          <a:xfrm>
            <a:off x="4492821" y="5000627"/>
            <a:ext cx="320635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Yue Wu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08/14/2024</a:t>
            </a:r>
          </a:p>
        </p:txBody>
      </p:sp>
    </p:spTree>
    <p:extLst>
      <p:ext uri="{BB962C8B-B14F-4D97-AF65-F5344CB8AC3E}">
        <p14:creationId xmlns:p14="http://schemas.microsoft.com/office/powerpoint/2010/main" val="96648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10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3169586" y="-117053"/>
            <a:ext cx="585288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Dimensionality Reduction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6ABA47C-7EFE-3358-668F-0402A659189F}"/>
              </a:ext>
            </a:extLst>
          </p:cNvPr>
          <p:cNvSpPr/>
          <p:nvPr/>
        </p:nvSpPr>
        <p:spPr>
          <a:xfrm>
            <a:off x="337131" y="1207260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E64E13-EEEA-4261-F1DB-6E15D07C023E}"/>
              </a:ext>
            </a:extLst>
          </p:cNvPr>
          <p:cNvSpPr txBox="1"/>
          <p:nvPr/>
        </p:nvSpPr>
        <p:spPr>
          <a:xfrm>
            <a:off x="627245" y="1232985"/>
            <a:ext cx="1766165" cy="37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tICA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98AFCBB-3FCC-3F44-291F-7751BFEE8104}"/>
                  </a:ext>
                </a:extLst>
              </p:cNvPr>
              <p:cNvSpPr txBox="1"/>
              <p:nvPr/>
            </p:nvSpPr>
            <p:spPr>
              <a:xfrm>
                <a:off x="509588" y="2376611"/>
                <a:ext cx="657701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time-lagged autocorrelation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zh-CN" altLang="en-US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98AFCBB-3FCC-3F44-291F-7751BFEE8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8" y="2376611"/>
                <a:ext cx="6577012" cy="374270"/>
              </a:xfrm>
              <a:prstGeom prst="rect">
                <a:avLst/>
              </a:prstGeom>
              <a:blipFill>
                <a:blip r:embed="rId3"/>
                <a:stretch>
                  <a:fillRect l="-834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327865C-0C42-9365-3024-30ABA39FAFEA}"/>
                  </a:ext>
                </a:extLst>
              </p:cNvPr>
              <p:cNvSpPr txBox="1"/>
              <p:nvPr/>
            </p:nvSpPr>
            <p:spPr>
              <a:xfrm>
                <a:off x="509588" y="1962698"/>
                <a:ext cx="4596464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self-correlation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zh-CN" altLang="en-US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327865C-0C42-9365-3024-30ABA39FA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8" y="1962698"/>
                <a:ext cx="4596464" cy="374270"/>
              </a:xfrm>
              <a:prstGeom prst="rect">
                <a:avLst/>
              </a:prstGeom>
              <a:blipFill>
                <a:blip r:embed="rId4"/>
                <a:stretch>
                  <a:fillRect l="-1194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87A907C-7B9E-F258-CABA-580586F614C3}"/>
                  </a:ext>
                </a:extLst>
              </p:cNvPr>
              <p:cNvSpPr txBox="1"/>
              <p:nvPr/>
            </p:nvSpPr>
            <p:spPr>
              <a:xfrm>
                <a:off x="509588" y="2823364"/>
                <a:ext cx="6037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ea typeface="宋体" panose="02010600030101010101" pitchFamily="2" charset="-122"/>
                    <a:cs typeface="Helvetica" panose="020B0604020202020204" pitchFamily="34" charset="0"/>
                  </a:rPr>
                  <a:t>generalized eigenvalue problem: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zh-CN" altLang="en-US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zh-CN" altLang="en-US" b="1" i="0" smtClean="0">
                        <a:latin typeface="Cambria Math" panose="02040503050406030204" pitchFamily="18" charset="0"/>
                      </a:rPr>
                      <m:t>𝚲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87A907C-7B9E-F258-CABA-580586F61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8" y="2823364"/>
                <a:ext cx="6037262" cy="369332"/>
              </a:xfrm>
              <a:prstGeom prst="rect">
                <a:avLst/>
              </a:prstGeom>
              <a:blipFill>
                <a:blip r:embed="rId5"/>
                <a:stretch>
                  <a:fillRect l="-90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B2C8589D-4665-F77A-EF86-D7AB5D54C0C8}"/>
              </a:ext>
            </a:extLst>
          </p:cNvPr>
          <p:cNvSpPr txBox="1"/>
          <p:nvPr/>
        </p:nvSpPr>
        <p:spPr>
          <a:xfrm>
            <a:off x="2820846" y="1233947"/>
            <a:ext cx="5192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time-lagged Independent Components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B7B100F-661A-F399-F5B5-703AC3A9FE3A}"/>
                  </a:ext>
                </a:extLst>
              </p:cNvPr>
              <p:cNvSpPr txBox="1"/>
              <p:nvPr/>
            </p:nvSpPr>
            <p:spPr>
              <a:xfrm>
                <a:off x="509587" y="4093611"/>
                <a:ext cx="78152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𝑼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: </m:t>
                    </m:r>
                  </m:oMath>
                </a14:m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a subset 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 columns corresponding to the </a:t>
                </a:r>
                <a:r>
                  <a:rPr lang="en-US" altLang="zh-CN" sz="1800" b="1" dirty="0">
                    <a:solidFill>
                      <a:srgbClr val="C00000"/>
                    </a:solidFill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largest eigenvalues </a:t>
                </a:r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𝚲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B7B100F-661A-F399-F5B5-703AC3A9F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" y="4093611"/>
                <a:ext cx="7815263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EA2F543-5D02-8B45-325C-08602AA3D3B4}"/>
                  </a:ext>
                </a:extLst>
              </p:cNvPr>
              <p:cNvSpPr txBox="1"/>
              <p:nvPr/>
            </p:nvSpPr>
            <p:spPr>
              <a:xfrm>
                <a:off x="509588" y="3530263"/>
                <a:ext cx="1687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dirty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 </a:t>
                </a:r>
                <a:r>
                  <a:rPr lang="en-US" altLang="zh-CN" dirty="0">
                    <a:ea typeface="宋体" panose="02010600030101010101" pitchFamily="2" charset="-122"/>
                    <a:cs typeface="Helvetica" panose="020B0604020202020204" pitchFamily="34" charset="0"/>
                  </a:rPr>
                  <a:t>r</a:t>
                </a:r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aw features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EA2F543-5D02-8B45-325C-08602AA3D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8" y="3530263"/>
                <a:ext cx="1687512" cy="369332"/>
              </a:xfrm>
              <a:prstGeom prst="rect">
                <a:avLst/>
              </a:prstGeom>
              <a:blipFill>
                <a:blip r:embed="rId7"/>
                <a:stretch>
                  <a:fillRect t="-8197" r="-36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9C25C09-85F8-AEC1-D9BE-ED4033C3AAB8}"/>
              </a:ext>
            </a:extLst>
          </p:cNvPr>
          <p:cNvCxnSpPr>
            <a:cxnSpLocks/>
          </p:cNvCxnSpPr>
          <p:nvPr/>
        </p:nvCxnSpPr>
        <p:spPr>
          <a:xfrm>
            <a:off x="2196220" y="3714929"/>
            <a:ext cx="624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9B3F12D-8A31-17E7-6A38-61D92E1C646E}"/>
                  </a:ext>
                </a:extLst>
              </p:cNvPr>
              <p:cNvSpPr txBox="1"/>
              <p:nvPr/>
            </p:nvSpPr>
            <p:spPr>
              <a:xfrm>
                <a:off x="2945747" y="3530263"/>
                <a:ext cx="4898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𝑘</m:t>
                    </m:r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  <a:cs typeface="Helvetica" panose="020B0604020202020204" pitchFamily="34" charset="0"/>
                  </a:rPr>
                  <a:t>time-lagged Independent Components (</a:t>
                </a:r>
                <a:r>
                  <a:rPr lang="en-US" altLang="zh-CN" dirty="0" err="1">
                    <a:ea typeface="宋体" panose="02010600030101010101" pitchFamily="2" charset="-122"/>
                    <a:cs typeface="Helvetica" panose="020B0604020202020204" pitchFamily="34" charset="0"/>
                  </a:rPr>
                  <a:t>tICs</a:t>
                </a:r>
                <a:r>
                  <a:rPr lang="en-US" altLang="zh-CN" dirty="0">
                    <a:ea typeface="宋体" panose="02010600030101010101" pitchFamily="2" charset="-122"/>
                    <a:cs typeface="Helvetica" panose="020B0604020202020204" pitchFamily="34" charset="0"/>
                  </a:rPr>
                  <a:t>)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9B3F12D-8A31-17E7-6A38-61D92E1C6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47" y="3530263"/>
                <a:ext cx="4898232" cy="369332"/>
              </a:xfrm>
              <a:prstGeom prst="rect">
                <a:avLst/>
              </a:prstGeom>
              <a:blipFill>
                <a:blip r:embed="rId8"/>
                <a:stretch>
                  <a:fillRect t="-8197" r="-186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4E0DB59-5CC9-708E-2575-70CC3D37D391}"/>
                  </a:ext>
                </a:extLst>
              </p:cNvPr>
              <p:cNvSpPr txBox="1"/>
              <p:nvPr/>
            </p:nvSpPr>
            <p:spPr>
              <a:xfrm>
                <a:off x="7704931" y="3530262"/>
                <a:ext cx="9492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Helvetica" panose="020B0604020202020204" pitchFamily="34" charset="0"/>
                        </a:rPr>
                        <m:t>𝑘</m:t>
                      </m:r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≪</m:t>
                      </m:r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4E0DB59-5CC9-708E-2575-70CC3D37D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931" y="3530262"/>
                <a:ext cx="9492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BC4F285-C526-1FD9-229F-49560D4CD507}"/>
                  </a:ext>
                </a:extLst>
              </p:cNvPr>
              <p:cNvSpPr txBox="1"/>
              <p:nvPr/>
            </p:nvSpPr>
            <p:spPr>
              <a:xfrm>
                <a:off x="2352391" y="3356965"/>
                <a:ext cx="438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𝑼</m:t>
                        </m:r>
                      </m:e>
                      <m:sup>
                        <m:r>
                          <a:rPr lang="en-US" altLang="zh-CN" sz="1800" b="1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BC4F285-C526-1FD9-229F-49560D4CD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391" y="3356965"/>
                <a:ext cx="4380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80E7D33-AB70-FAD0-AA68-35B41ED5FAEA}"/>
                  </a:ext>
                </a:extLst>
              </p:cNvPr>
              <p:cNvSpPr txBox="1"/>
              <p:nvPr/>
            </p:nvSpPr>
            <p:spPr>
              <a:xfrm>
                <a:off x="7086600" y="2381045"/>
                <a:ext cx="3636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generalized eigenvector matrix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80E7D33-AB70-FAD0-AA68-35B41ED5F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381045"/>
                <a:ext cx="3636962" cy="369332"/>
              </a:xfrm>
              <a:prstGeom prst="rect">
                <a:avLst/>
              </a:prstGeom>
              <a:blipFill>
                <a:blip r:embed="rId11"/>
                <a:stretch>
                  <a:fillRect t="-10000" r="-33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5C41B49-1B08-4D05-F5E2-7477D9841A05}"/>
                  </a:ext>
                </a:extLst>
              </p:cNvPr>
              <p:cNvSpPr txBox="1"/>
              <p:nvPr/>
            </p:nvSpPr>
            <p:spPr>
              <a:xfrm>
                <a:off x="7086600" y="2788446"/>
                <a:ext cx="3636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generalized eigenvalue matrix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5C41B49-1B08-4D05-F5E2-7477D984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788446"/>
                <a:ext cx="3636962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0D99A7ED-56DB-46D5-4027-CF749799C6E4}"/>
              </a:ext>
            </a:extLst>
          </p:cNvPr>
          <p:cNvSpPr txBox="1"/>
          <p:nvPr/>
        </p:nvSpPr>
        <p:spPr>
          <a:xfrm>
            <a:off x="627245" y="4911635"/>
            <a:ext cx="7173912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msmbuilder.decomposition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tICA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tica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tICA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n_components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lag_time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kinetic_mapping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tica_trajs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tica.fit_transform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9E114E8-D391-B26E-7CB6-64811BA10871}"/>
              </a:ext>
            </a:extLst>
          </p:cNvPr>
          <p:cNvCxnSpPr>
            <a:cxnSpLocks/>
          </p:cNvCxnSpPr>
          <p:nvPr/>
        </p:nvCxnSpPr>
        <p:spPr>
          <a:xfrm>
            <a:off x="8577106" y="3714929"/>
            <a:ext cx="624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6765A8B-8A73-BBED-0F81-2E6D1EE1F815}"/>
              </a:ext>
            </a:extLst>
          </p:cNvPr>
          <p:cNvSpPr txBox="1"/>
          <p:nvPr/>
        </p:nvSpPr>
        <p:spPr>
          <a:xfrm>
            <a:off x="9246253" y="3539959"/>
            <a:ext cx="2601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the slowest dynamics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5A25764-20DC-D5DA-E47F-E4E0D935C9DE}"/>
              </a:ext>
            </a:extLst>
          </p:cNvPr>
          <p:cNvSpPr txBox="1"/>
          <p:nvPr/>
        </p:nvSpPr>
        <p:spPr>
          <a:xfrm>
            <a:off x="8237148" y="4841624"/>
            <a:ext cx="282073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weigh the projections by the </a:t>
            </a:r>
            <a:r>
              <a:rPr lang="en-US" altLang="zh-CN" dirty="0" err="1"/>
              <a:t>tICA</a:t>
            </a:r>
            <a:r>
              <a:rPr lang="en-US" altLang="zh-CN" dirty="0"/>
              <a:t> eigenvalues</a:t>
            </a:r>
            <a:endParaRPr lang="zh-CN" altLang="en-US" dirty="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26712983-2D07-061F-4BAD-6750EBDB9504}"/>
              </a:ext>
            </a:extLst>
          </p:cNvPr>
          <p:cNvSpPr/>
          <p:nvPr/>
        </p:nvSpPr>
        <p:spPr>
          <a:xfrm>
            <a:off x="5131452" y="5412295"/>
            <a:ext cx="2266950" cy="33233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E7049091-A014-311E-F35F-5F534E42E536}"/>
              </a:ext>
            </a:extLst>
          </p:cNvPr>
          <p:cNvCxnSpPr>
            <a:cxnSpLocks/>
            <a:stCxn id="68" idx="0"/>
            <a:endCxn id="66" idx="0"/>
          </p:cNvCxnSpPr>
          <p:nvPr/>
        </p:nvCxnSpPr>
        <p:spPr>
          <a:xfrm rot="5400000" flipH="1" flipV="1">
            <a:off x="7670885" y="3435667"/>
            <a:ext cx="570671" cy="3382587"/>
          </a:xfrm>
          <a:prstGeom prst="curvedConnector3">
            <a:avLst>
              <a:gd name="adj1" fmla="val 14005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75F28421-9E92-42FE-080B-2B01A062D0DE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D8009E67-6544-5D61-FB53-FB6096E9124A}"/>
                </a:ext>
              </a:extLst>
            </p:cNvPr>
            <p:cNvSpPr/>
            <p:nvPr/>
          </p:nvSpPr>
          <p:spPr>
            <a:xfrm>
              <a:off x="1696282" y="6422119"/>
              <a:ext cx="3607238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5F8D82E-224C-180D-8FE5-C9A86B976923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D8025DD-0888-2131-FFF7-A232988B93E9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091AE3AE-9048-7A30-E106-D55FAAE63669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31E7F21-C359-3E11-2467-808B75AF0B66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3E08A90-E3C7-0ED2-8A03-D99D572E7C5B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2A49556-C003-2068-8F3A-68862E48F730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A99C9242-156E-61A0-D89D-0A0EF6EE849D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CB65EE7-4134-359C-4628-4E9FB764B404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9A3568E9-3945-F1A8-AF52-2BF041C48BC1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C5684332-5627-0980-9012-B9F8E6C16E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8EABB4F-5EE8-C966-A5C5-260B8622AD17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D95217C0-AF8E-2861-DC6A-6E531FA21036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921A1DA-5303-B5B7-17EE-6BD2DA0D3CB2}"/>
              </a:ext>
            </a:extLst>
          </p:cNvPr>
          <p:cNvSpPr/>
          <p:nvPr/>
        </p:nvSpPr>
        <p:spPr>
          <a:xfrm>
            <a:off x="8161406" y="1676243"/>
            <a:ext cx="4543870" cy="609582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7A3F2F-B0CC-0EE4-BEFF-795088DA645D}"/>
                  </a:ext>
                </a:extLst>
              </p:cNvPr>
              <p:cNvSpPr txBox="1"/>
              <p:nvPr/>
            </p:nvSpPr>
            <p:spPr>
              <a:xfrm>
                <a:off x="8340134" y="1769087"/>
                <a:ext cx="3790960" cy="387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en-US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zh-CN" altLang="en-US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zh-CN" altLang="en-US" b="0" i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: similar property to TPM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7A3F2F-B0CC-0EE4-BEFF-795088DA6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134" y="1769087"/>
                <a:ext cx="3790960" cy="387222"/>
              </a:xfrm>
              <a:prstGeom prst="rect">
                <a:avLst/>
              </a:prstGeom>
              <a:blipFill>
                <a:blip r:embed="rId13"/>
                <a:stretch>
                  <a:fillRect t="-3125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6259932-AAD5-7ED5-A93E-E0CEAD0DAFF3}"/>
              </a:ext>
            </a:extLst>
          </p:cNvPr>
          <p:cNvSpPr txBox="1"/>
          <p:nvPr/>
        </p:nvSpPr>
        <p:spPr>
          <a:xfrm>
            <a:off x="7801157" y="1250992"/>
            <a:ext cx="3124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lang="de-DE" altLang="zh-CN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139</a:t>
            </a:r>
            <a:r>
              <a:rPr lang="de-DE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015102 (2013)</a:t>
            </a:r>
            <a:r>
              <a:rPr lang="de-DE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27A6F-25EE-5548-3366-B56D564E12BA}"/>
              </a:ext>
            </a:extLst>
          </p:cNvPr>
          <p:cNvSpPr txBox="1"/>
          <p:nvPr/>
        </p:nvSpPr>
        <p:spPr>
          <a:xfrm>
            <a:off x="7782164" y="5712025"/>
            <a:ext cx="4065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Chem. Theory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2015, 11, 5002-5011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3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11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3656921" y="-117053"/>
            <a:ext cx="4878259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Geometric Clustering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90C1C5-C775-DCA7-6AE4-A98CF4374888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CC45D95-C929-2054-26B1-B4759AB1773A}"/>
                </a:ext>
              </a:extLst>
            </p:cNvPr>
            <p:cNvSpPr/>
            <p:nvPr/>
          </p:nvSpPr>
          <p:spPr>
            <a:xfrm>
              <a:off x="1696281" y="6422119"/>
              <a:ext cx="610936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C4AFD3-73E8-3E54-AAE1-482869C62CD9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77B9285-3F62-54A4-EF2B-23AE4259D452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F7D9A89-1F8D-9764-D34F-237A5B4DB28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C03FF0-67ED-FF4A-AFC5-1DFEA2D7BE5E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972EDDC-DC08-46DC-2C63-0897F32C5DBF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C9D8CF7-ACB9-73AD-C547-9D9EE1C2B0EC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E877BAF-4CF6-63D3-0FBF-74FC35A06DD1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5EE0019-E108-2512-1F06-A505E89757F4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24FAC50-E9D2-297C-0E46-16DD9F3F037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B55501D-5B26-7111-A565-480EB54E8C99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C3729C7F-DE91-46FB-2C4E-30CE5B90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E6BA98C-86F6-7AFE-117F-47F28D63C5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15D09AF-0B59-98CC-D5B5-A991176DA8C8}"/>
              </a:ext>
            </a:extLst>
          </p:cNvPr>
          <p:cNvSpPr/>
          <p:nvPr/>
        </p:nvSpPr>
        <p:spPr>
          <a:xfrm>
            <a:off x="337131" y="1116969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K-Centers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7DCD90F-0B87-B359-8F35-B09D9C669ACA}"/>
                  </a:ext>
                </a:extLst>
              </p:cNvPr>
              <p:cNvSpPr txBox="1"/>
              <p:nvPr/>
            </p:nvSpPr>
            <p:spPr>
              <a:xfrm>
                <a:off x="2687736" y="1171514"/>
                <a:ext cx="2203201" cy="454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kern="100" dirty="0">
                    <a:solidFill>
                      <a:srgbClr val="000000"/>
                    </a:solidFill>
                    <a:effectLst/>
                    <a:ea typeface="Cambria Math" panose="02040503050406030204" pitchFamily="18" charset="0"/>
                    <a:cs typeface="Helvetica" panose="020B0604020202020204" pitchFamily="34" charset="0"/>
                  </a:rPr>
                  <a:t>Minimize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180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18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𝑥</m:t>
                            </m:r>
                            <m:r>
                              <a:rPr lang="zh-CN" altLang="zh-CN" sz="1800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∈</m:t>
                            </m:r>
                            <m:r>
                              <a:rPr lang="en-US" altLang="zh-CN" sz="18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7DCD90F-0B87-B359-8F35-B09D9C669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736" y="1171514"/>
                <a:ext cx="2203201" cy="454868"/>
              </a:xfrm>
              <a:prstGeom prst="rect">
                <a:avLst/>
              </a:prstGeom>
              <a:blipFill>
                <a:blip r:embed="rId3"/>
                <a:stretch>
                  <a:fillRect l="-2493" t="-6667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6B8BDC84-CD9E-5103-386A-367F49E6FD78}"/>
              </a:ext>
            </a:extLst>
          </p:cNvPr>
          <p:cNvSpPr txBox="1"/>
          <p:nvPr/>
        </p:nvSpPr>
        <p:spPr>
          <a:xfrm>
            <a:off x="2636710" y="1678776"/>
            <a:ext cx="871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minimize the maximum distance between a data point and the nearest cluster center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525C108-65C1-738B-E077-75A3D62A9FAA}"/>
              </a:ext>
            </a:extLst>
          </p:cNvPr>
          <p:cNvSpPr txBox="1"/>
          <p:nvPr/>
        </p:nvSpPr>
        <p:spPr>
          <a:xfrm>
            <a:off x="668140" y="2370787"/>
            <a:ext cx="4584945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lgorithm:</a:t>
            </a:r>
          </a:p>
          <a:p>
            <a:pPr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Choose the data point that is </a:t>
            </a:r>
            <a:r>
              <a:rPr lang="en-US" altLang="zh-CN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farthest</a:t>
            </a:r>
            <a:r>
              <a:rPr lang="en-US" altLang="zh-C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from any existing centers as the next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endParaRPr lang="zh-CN" altLang="en-US" dirty="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CEEB9C4-EACA-8274-1D63-5CB2762C4FC2}"/>
              </a:ext>
            </a:extLst>
          </p:cNvPr>
          <p:cNvGrpSpPr/>
          <p:nvPr/>
        </p:nvGrpSpPr>
        <p:grpSpPr>
          <a:xfrm>
            <a:off x="5728050" y="2296894"/>
            <a:ext cx="5795810" cy="1435318"/>
            <a:chOff x="520546" y="2385960"/>
            <a:chExt cx="5795810" cy="1435318"/>
          </a:xfrm>
        </p:grpSpPr>
        <p:pic>
          <p:nvPicPr>
            <p:cNvPr id="22" name="Picture 1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C817888-DF5A-7A4C-02DC-81CFB7B4D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46" y="2406176"/>
              <a:ext cx="1410048" cy="1394886"/>
            </a:xfrm>
            <a:prstGeom prst="rect">
              <a:avLst/>
            </a:prstGeom>
          </p:spPr>
        </p:pic>
        <p:pic>
          <p:nvPicPr>
            <p:cNvPr id="23" name="Picture 1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C94990C-2D65-871D-888D-DA5D4103D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467" y="2411230"/>
              <a:ext cx="1450480" cy="1384778"/>
            </a:xfrm>
            <a:prstGeom prst="rect">
              <a:avLst/>
            </a:prstGeom>
          </p:spPr>
        </p:pic>
        <p:pic>
          <p:nvPicPr>
            <p:cNvPr id="24" name="Picture 1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EB3CDCFF-8065-3F50-34E7-75742C7D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607" y="2385960"/>
              <a:ext cx="1475749" cy="1435318"/>
            </a:xfrm>
            <a:prstGeom prst="rect">
              <a:avLst/>
            </a:prstGeom>
          </p:spPr>
        </p:pic>
        <p:sp>
          <p:nvSpPr>
            <p:cNvPr id="25" name="Arrow: Right 14">
              <a:extLst>
                <a:ext uri="{FF2B5EF4-FFF2-40B4-BE49-F238E27FC236}">
                  <a16:creationId xmlns:a16="http://schemas.microsoft.com/office/drawing/2014/main" id="{D6CDC2C2-9F37-6BCF-F287-8FB01AD6F047}"/>
                </a:ext>
              </a:extLst>
            </p:cNvPr>
            <p:cNvSpPr/>
            <p:nvPr/>
          </p:nvSpPr>
          <p:spPr>
            <a:xfrm>
              <a:off x="2017230" y="3001686"/>
              <a:ext cx="496562" cy="203867"/>
            </a:xfrm>
            <a:prstGeom prst="rightArrow">
              <a:avLst/>
            </a:prstGeom>
            <a:solidFill>
              <a:srgbClr val="9FC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Arrow: Right 14">
              <a:extLst>
                <a:ext uri="{FF2B5EF4-FFF2-40B4-BE49-F238E27FC236}">
                  <a16:creationId xmlns:a16="http://schemas.microsoft.com/office/drawing/2014/main" id="{AAACF56E-A848-B46C-F2FB-F47B63EE7C27}"/>
                </a:ext>
              </a:extLst>
            </p:cNvPr>
            <p:cNvSpPr/>
            <p:nvPr/>
          </p:nvSpPr>
          <p:spPr>
            <a:xfrm>
              <a:off x="4163182" y="2972321"/>
              <a:ext cx="496562" cy="203867"/>
            </a:xfrm>
            <a:prstGeom prst="rightArrow">
              <a:avLst/>
            </a:prstGeom>
            <a:solidFill>
              <a:srgbClr val="9FC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5DC156F-A622-A591-EA74-BE06C93901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2179" y="2748864"/>
              <a:ext cx="555254" cy="594102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A08DA29-F978-9307-1511-3EB874CC50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5350" y="2730028"/>
              <a:ext cx="1055394" cy="86784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9FB42EAD-10FC-863E-7659-EDF630E66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127" y="2816126"/>
              <a:ext cx="446617" cy="51625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57A9C945-2683-B651-A6BE-09E788D4D56E}"/>
              </a:ext>
            </a:extLst>
          </p:cNvPr>
          <p:cNvSpPr txBox="1"/>
          <p:nvPr/>
        </p:nvSpPr>
        <p:spPr>
          <a:xfrm>
            <a:off x="5377156" y="4760265"/>
            <a:ext cx="609931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msmbuilder.cluster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KCenters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cluster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KCenters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n_clusters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clustered_trajs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cluster.fit_transform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tica_trajs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89092D1-90E4-422A-6262-A7E29706132D}"/>
              </a:ext>
            </a:extLst>
          </p:cNvPr>
          <p:cNvSpPr txBox="1"/>
          <p:nvPr/>
        </p:nvSpPr>
        <p:spPr>
          <a:xfrm>
            <a:off x="668140" y="4102698"/>
            <a:ext cx="4584945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Properties: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interpretable centers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evenly distributed centers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outliers as cluster centers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49ECB0B-15BA-12E5-C1A6-E1D7DE7329AA}"/>
              </a:ext>
            </a:extLst>
          </p:cNvPr>
          <p:cNvSpPr txBox="1"/>
          <p:nvPr/>
        </p:nvSpPr>
        <p:spPr>
          <a:xfrm>
            <a:off x="5316055" y="4102698"/>
            <a:ext cx="1760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Sample code: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E69A0B8-5477-8DB4-DC5E-0DABB028A2A5}"/>
                  </a:ext>
                </a:extLst>
              </p:cNvPr>
              <p:cNvSpPr txBox="1"/>
              <p:nvPr/>
            </p:nvSpPr>
            <p:spPr>
              <a:xfrm>
                <a:off x="4750965" y="1167843"/>
                <a:ext cx="3784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as nearest cluster center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E69A0B8-5477-8DB4-DC5E-0DABB028A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65" y="1167843"/>
                <a:ext cx="3784216" cy="369332"/>
              </a:xfrm>
              <a:prstGeom prst="rect">
                <a:avLst/>
              </a:prstGeom>
              <a:blipFill>
                <a:blip r:embed="rId7"/>
                <a:stretch>
                  <a:fillRect l="-128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72B1E174-6A2F-5B47-2D71-8713CAFF5FA6}"/>
              </a:ext>
            </a:extLst>
          </p:cNvPr>
          <p:cNvSpPr txBox="1"/>
          <p:nvPr/>
        </p:nvSpPr>
        <p:spPr>
          <a:xfrm>
            <a:off x="10680185" y="2159936"/>
            <a:ext cx="1176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Farthest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08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12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3656921" y="-117053"/>
            <a:ext cx="4878259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Geometric Clustering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90C1C5-C775-DCA7-6AE4-A98CF4374888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CC45D95-C929-2054-26B1-B4759AB1773A}"/>
                </a:ext>
              </a:extLst>
            </p:cNvPr>
            <p:cNvSpPr/>
            <p:nvPr/>
          </p:nvSpPr>
          <p:spPr>
            <a:xfrm>
              <a:off x="1696281" y="6422119"/>
              <a:ext cx="610936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C4AFD3-73E8-3E54-AAE1-482869C62CD9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77B9285-3F62-54A4-EF2B-23AE4259D452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F7D9A89-1F8D-9764-D34F-237A5B4DB28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C03FF0-67ED-FF4A-AFC5-1DFEA2D7BE5E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972EDDC-DC08-46DC-2C63-0897F32C5DBF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C9D8CF7-ACB9-73AD-C547-9D9EE1C2B0EC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E877BAF-4CF6-63D3-0FBF-74FC35A06DD1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5EE0019-E108-2512-1F06-A505E89757F4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24FAC50-E9D2-297C-0E46-16DD9F3F037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B55501D-5B26-7111-A565-480EB54E8C99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C3729C7F-DE91-46FB-2C4E-30CE5B90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E6BA98C-86F6-7AFE-117F-47F28D63C5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15D09AF-0B59-98CC-D5B5-A991176DA8C8}"/>
              </a:ext>
            </a:extLst>
          </p:cNvPr>
          <p:cNvSpPr/>
          <p:nvPr/>
        </p:nvSpPr>
        <p:spPr>
          <a:xfrm>
            <a:off x="337131" y="1116969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K-Means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89092D1-90E4-422A-6262-A7E29706132D}"/>
              </a:ext>
            </a:extLst>
          </p:cNvPr>
          <p:cNvSpPr txBox="1"/>
          <p:nvPr/>
        </p:nvSpPr>
        <p:spPr>
          <a:xfrm>
            <a:off x="305992" y="2420002"/>
            <a:ext cx="5597851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Properties: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centers: mean of the data points in the cluster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heavily dependent on the initialization step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relatively more expensive than K-Centers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3FF6C38-0920-C454-B1B7-D7B4F9F44F36}"/>
                  </a:ext>
                </a:extLst>
              </p:cNvPr>
              <p:cNvSpPr txBox="1"/>
              <p:nvPr/>
            </p:nvSpPr>
            <p:spPr>
              <a:xfrm>
                <a:off x="2687736" y="1171514"/>
                <a:ext cx="2722809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kern="100" dirty="0">
                    <a:solidFill>
                      <a:srgbClr val="000000"/>
                    </a:solidFill>
                    <a:effectLst/>
                    <a:ea typeface="Cambria Math" panose="02040503050406030204" pitchFamily="18" charset="0"/>
                    <a:cs typeface="Helvetica" panose="020B0604020202020204" pitchFamily="34" charset="0"/>
                  </a:rPr>
                  <a:t>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m:rPr>
                                    <m:lit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3FF6C38-0920-C454-B1B7-D7B4F9F44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736" y="1171514"/>
                <a:ext cx="2722809" cy="370294"/>
              </a:xfrm>
              <a:prstGeom prst="rect">
                <a:avLst/>
              </a:prstGeom>
              <a:blipFill>
                <a:blip r:embed="rId3"/>
                <a:stretch>
                  <a:fillRect l="-2013" t="-118033" b="-18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BC6E820-9573-1AED-2D84-16C6106576AA}"/>
                  </a:ext>
                </a:extLst>
              </p:cNvPr>
              <p:cNvSpPr txBox="1"/>
              <p:nvPr/>
            </p:nvSpPr>
            <p:spPr>
              <a:xfrm>
                <a:off x="5136873" y="1167843"/>
                <a:ext cx="3784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as the belonging center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BC6E820-9573-1AED-2D84-16C610657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873" y="1167843"/>
                <a:ext cx="3784216" cy="369332"/>
              </a:xfrm>
              <a:prstGeom prst="rect">
                <a:avLst/>
              </a:prstGeom>
              <a:blipFill>
                <a:blip r:embed="rId4"/>
                <a:stretch>
                  <a:fillRect l="-145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F32DD60F-C2E6-6B60-506B-315B3C474626}"/>
              </a:ext>
            </a:extLst>
          </p:cNvPr>
          <p:cNvSpPr txBox="1"/>
          <p:nvPr/>
        </p:nvSpPr>
        <p:spPr>
          <a:xfrm>
            <a:off x="2687736" y="1685545"/>
            <a:ext cx="8859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Minimize the sum of squared distances between data points and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belonging center </a:t>
            </a:r>
            <a:endParaRPr lang="en-US" altLang="zh-CN" dirty="0"/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45E266F9-C2A4-1905-5AEE-EBC542D4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96" y="2380585"/>
            <a:ext cx="4923180" cy="31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9541ACD3-7903-FC33-7035-9BC97D328A13}"/>
              </a:ext>
            </a:extLst>
          </p:cNvPr>
          <p:cNvSpPr txBox="1"/>
          <p:nvPr/>
        </p:nvSpPr>
        <p:spPr>
          <a:xfrm>
            <a:off x="305992" y="4349658"/>
            <a:ext cx="5597851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Variations: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k-means++: selects initial cluster in a smart way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Mini-Batch K-Means:  speed up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A275095-2DBD-C915-470E-218607A7FB61}"/>
              </a:ext>
            </a:extLst>
          </p:cNvPr>
          <p:cNvSpPr txBox="1"/>
          <p:nvPr/>
        </p:nvSpPr>
        <p:spPr>
          <a:xfrm>
            <a:off x="6425389" y="5345802"/>
            <a:ext cx="3208733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Random initialization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Update until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33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13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234008" y="-117053"/>
            <a:ext cx="3724096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Microstate-MSM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90C1C5-C775-DCA7-6AE4-A98CF4374888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CC45D95-C929-2054-26B1-B4759AB1773A}"/>
                </a:ext>
              </a:extLst>
            </p:cNvPr>
            <p:cNvSpPr/>
            <p:nvPr/>
          </p:nvSpPr>
          <p:spPr>
            <a:xfrm>
              <a:off x="1696281" y="6422119"/>
              <a:ext cx="610936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C4AFD3-73E8-3E54-AAE1-482869C62CD9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77B9285-3F62-54A4-EF2B-23AE4259D452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F7D9A89-1F8D-9764-D34F-237A5B4DB28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C03FF0-67ED-FF4A-AFC5-1DFEA2D7BE5E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972EDDC-DC08-46DC-2C63-0897F32C5DBF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C9D8CF7-ACB9-73AD-C547-9D9EE1C2B0EC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E877BAF-4CF6-63D3-0FBF-74FC35A06DD1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5EE0019-E108-2512-1F06-A505E89757F4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24FAC50-E9D2-297C-0E46-16DD9F3F037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B55501D-5B26-7111-A565-480EB54E8C99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C3729C7F-DE91-46FB-2C4E-30CE5B90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E6BA98C-86F6-7AFE-117F-47F28D63C5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936CD177-F7E5-5DC2-29AC-EAF68F7DA4CF}"/>
              </a:ext>
            </a:extLst>
          </p:cNvPr>
          <p:cNvSpPr txBox="1"/>
          <p:nvPr/>
        </p:nvSpPr>
        <p:spPr>
          <a:xfrm>
            <a:off x="8525283" y="1618204"/>
            <a:ext cx="3284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Transition Probability Matrix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79EEF8-665D-CF18-AB1E-2B854D647C85}"/>
              </a:ext>
            </a:extLst>
          </p:cNvPr>
          <p:cNvSpPr txBox="1"/>
          <p:nvPr/>
        </p:nvSpPr>
        <p:spPr>
          <a:xfrm>
            <a:off x="4505033" y="1643769"/>
            <a:ext cx="2904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Transition Counts Matrix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89541AD-D31D-42B1-B143-75B86527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0" t="11150" r="22542" b="51481"/>
          <a:stretch/>
        </p:blipFill>
        <p:spPr bwMode="auto">
          <a:xfrm>
            <a:off x="4883569" y="2025289"/>
            <a:ext cx="2133600" cy="12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D57A84A-D4BF-7E8F-5C98-B34D7E625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2" t="64654" r="22640" b="-2023"/>
          <a:stretch/>
        </p:blipFill>
        <p:spPr bwMode="auto">
          <a:xfrm>
            <a:off x="9100923" y="2013101"/>
            <a:ext cx="2133600" cy="12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AEBBD5B-15AE-E673-60D7-58F8C91B086D}"/>
              </a:ext>
            </a:extLst>
          </p:cNvPr>
          <p:cNvGrpSpPr/>
          <p:nvPr/>
        </p:nvGrpSpPr>
        <p:grpSpPr>
          <a:xfrm>
            <a:off x="147771" y="995185"/>
            <a:ext cx="3026181" cy="3205286"/>
            <a:chOff x="4295878" y="1389989"/>
            <a:chExt cx="3026181" cy="320528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0B9C782-0AA3-9A8A-0218-A83AD649B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42"/>
            <a:stretch/>
          </p:blipFill>
          <p:spPr>
            <a:xfrm>
              <a:off x="4658139" y="1759321"/>
              <a:ext cx="2663920" cy="2835954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A1C3CC9-50DA-09A6-92B7-86BF0785CC9A}"/>
                </a:ext>
              </a:extLst>
            </p:cNvPr>
            <p:cNvSpPr txBox="1"/>
            <p:nvPr/>
          </p:nvSpPr>
          <p:spPr>
            <a:xfrm>
              <a:off x="4295878" y="1389989"/>
              <a:ext cx="29049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States Assignment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2094755C-01FE-61BF-1CA1-5ACD8F94B383}"/>
              </a:ext>
            </a:extLst>
          </p:cNvPr>
          <p:cNvSpPr txBox="1"/>
          <p:nvPr/>
        </p:nvSpPr>
        <p:spPr>
          <a:xfrm>
            <a:off x="3010510" y="2323794"/>
            <a:ext cx="1493693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transition frequency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034730A-C8CC-C1AC-8025-E687096F902A}"/>
              </a:ext>
            </a:extLst>
          </p:cNvPr>
          <p:cNvSpPr txBox="1"/>
          <p:nvPr/>
        </p:nvSpPr>
        <p:spPr>
          <a:xfrm>
            <a:off x="6391683" y="2225038"/>
            <a:ext cx="328488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/>
              <a:t>symmetrized</a:t>
            </a:r>
            <a:r>
              <a:rPr lang="en-US" altLang="zh-CN" dirty="0"/>
              <a:t>  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row normalized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4950C0B-B70E-EBC5-56B2-ADAA23BB3460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3010510" y="2759811"/>
            <a:ext cx="1689620" cy="1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63B7DC7-BF7D-4504-D8B9-9AC3E815E568}"/>
              </a:ext>
            </a:extLst>
          </p:cNvPr>
          <p:cNvCxnSpPr>
            <a:cxnSpLocks/>
          </p:cNvCxnSpPr>
          <p:nvPr/>
        </p:nvCxnSpPr>
        <p:spPr>
          <a:xfrm>
            <a:off x="7189313" y="2706889"/>
            <a:ext cx="1689620" cy="1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8069613-EEE1-22A5-D2D8-025CA3B85F69}"/>
                  </a:ext>
                </a:extLst>
              </p:cNvPr>
              <p:cNvSpPr txBox="1"/>
              <p:nvPr/>
            </p:nvSpPr>
            <p:spPr>
              <a:xfrm>
                <a:off x="5363547" y="1336908"/>
                <a:ext cx="15342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cs typeface="+mn-ea"/>
                    <a:sym typeface="+mn-lt"/>
                  </a:rPr>
                  <a:t>TCM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altLang="zh-CN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8069613-EEE1-22A5-D2D8-025CA3B8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547" y="1336908"/>
                <a:ext cx="153421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959CD8DD-4297-4A24-680B-AC6871FF8298}"/>
              </a:ext>
            </a:extLst>
          </p:cNvPr>
          <p:cNvSpPr txBox="1"/>
          <p:nvPr/>
        </p:nvSpPr>
        <p:spPr>
          <a:xfrm>
            <a:off x="9580901" y="1338453"/>
            <a:ext cx="1173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TPM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426C507-5B34-2A9C-58FA-C627FF2D3E39}"/>
                  </a:ext>
                </a:extLst>
              </p:cNvPr>
              <p:cNvSpPr txBox="1"/>
              <p:nvPr/>
            </p:nvSpPr>
            <p:spPr>
              <a:xfrm>
                <a:off x="10391236" y="1338453"/>
                <a:ext cx="8432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426C507-5B34-2A9C-58FA-C627FF2D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236" y="1338453"/>
                <a:ext cx="843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3CDAC567-3DB9-C309-4331-75BEC6076F15}"/>
              </a:ext>
            </a:extLst>
          </p:cNvPr>
          <p:cNvSpPr txBox="1"/>
          <p:nvPr/>
        </p:nvSpPr>
        <p:spPr>
          <a:xfrm>
            <a:off x="285166" y="4921808"/>
            <a:ext cx="159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Symmetrize</a:t>
            </a:r>
            <a:r>
              <a:rPr lang="zh-CN" altLang="en-US" b="1" dirty="0"/>
              <a:t>：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0840B1-A3A7-82B7-00D4-1D332D81BEE6}"/>
              </a:ext>
            </a:extLst>
          </p:cNvPr>
          <p:cNvSpPr/>
          <p:nvPr/>
        </p:nvSpPr>
        <p:spPr>
          <a:xfrm>
            <a:off x="1719004" y="4356248"/>
            <a:ext cx="1555056" cy="432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transpose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9FAC9E5-D172-27CF-DCC8-FC638CA83296}"/>
              </a:ext>
            </a:extLst>
          </p:cNvPr>
          <p:cNvSpPr/>
          <p:nvPr/>
        </p:nvSpPr>
        <p:spPr>
          <a:xfrm>
            <a:off x="147771" y="5508048"/>
            <a:ext cx="2993193" cy="432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MLE:</a:t>
            </a: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mainly for macro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1F1B17D-EDBE-7BEB-CFF9-20778BAAE944}"/>
              </a:ext>
            </a:extLst>
          </p:cNvPr>
          <p:cNvSpPr txBox="1"/>
          <p:nvPr/>
        </p:nvSpPr>
        <p:spPr>
          <a:xfrm>
            <a:off x="3140964" y="4013754"/>
            <a:ext cx="859237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msmbuilder.msm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MarkovStateModel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MarkovStateModel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n_timescales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lag_time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ergodic_cutoff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reversible_type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'transpose'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clustered_trajs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775FDA6-81C4-6F60-5EC3-C3FC50D047B8}"/>
              </a:ext>
            </a:extLst>
          </p:cNvPr>
          <p:cNvSpPr txBox="1"/>
          <p:nvPr/>
        </p:nvSpPr>
        <p:spPr>
          <a:xfrm>
            <a:off x="3124614" y="5243528"/>
            <a:ext cx="857083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msmbuilder.msm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MarkovStateModel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MarkovStateModel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n_timescales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lag_time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ergodic_cutoff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reversible_type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mle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clustered_trajs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C28016-2976-BB6A-1830-8FA40D54E94D}"/>
              </a:ext>
            </a:extLst>
          </p:cNvPr>
          <p:cNvSpPr/>
          <p:nvPr/>
        </p:nvSpPr>
        <p:spPr>
          <a:xfrm>
            <a:off x="92840" y="5966707"/>
            <a:ext cx="2817793" cy="432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Enforce detailed balance</a:t>
            </a:r>
          </a:p>
        </p:txBody>
      </p:sp>
    </p:spTree>
    <p:extLst>
      <p:ext uri="{BB962C8B-B14F-4D97-AF65-F5344CB8AC3E}">
        <p14:creationId xmlns:p14="http://schemas.microsoft.com/office/powerpoint/2010/main" val="191262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14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234008" y="-117053"/>
            <a:ext cx="3724096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Microstate-MSM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90C1C5-C775-DCA7-6AE4-A98CF4374888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CC45D95-C929-2054-26B1-B4759AB1773A}"/>
                </a:ext>
              </a:extLst>
            </p:cNvPr>
            <p:cNvSpPr/>
            <p:nvPr/>
          </p:nvSpPr>
          <p:spPr>
            <a:xfrm>
              <a:off x="1696281" y="6422119"/>
              <a:ext cx="610936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C4AFD3-73E8-3E54-AAE1-482869C62CD9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77B9285-3F62-54A4-EF2B-23AE4259D452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F7D9A89-1F8D-9764-D34F-237A5B4DB28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C03FF0-67ED-FF4A-AFC5-1DFEA2D7BE5E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972EDDC-DC08-46DC-2C63-0897F32C5DBF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C9D8CF7-ACB9-73AD-C547-9D9EE1C2B0EC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E877BAF-4CF6-63D3-0FBF-74FC35A06DD1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5EE0019-E108-2512-1F06-A505E89757F4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24FAC50-E9D2-297C-0E46-16DD9F3F037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B55501D-5B26-7111-A565-480EB54E8C99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C3729C7F-DE91-46FB-2C4E-30CE5B90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E6BA98C-86F6-7AFE-117F-47F28D63C5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9346F83-585C-EA21-EB07-F15AAF3B2ED5}"/>
              </a:ext>
            </a:extLst>
          </p:cNvPr>
          <p:cNvSpPr/>
          <p:nvPr/>
        </p:nvSpPr>
        <p:spPr>
          <a:xfrm>
            <a:off x="321189" y="1349594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GMRQ score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48EFD9D-3152-8F32-6F66-812B313AE9A8}"/>
              </a:ext>
            </a:extLst>
          </p:cNvPr>
          <p:cNvSpPr txBox="1"/>
          <p:nvPr/>
        </p:nvSpPr>
        <p:spPr>
          <a:xfrm>
            <a:off x="2671794" y="1358667"/>
            <a:ext cx="3960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generalized matrix Rayleigh quotient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429D39-A266-119B-2391-1817E17CEDD0}"/>
                  </a:ext>
                </a:extLst>
              </p:cNvPr>
              <p:cNvSpPr txBox="1"/>
              <p:nvPr/>
            </p:nvSpPr>
            <p:spPr>
              <a:xfrm>
                <a:off x="1040825" y="2160884"/>
                <a:ext cx="2769175" cy="510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𝑪𝑽</m:t>
                          </m:r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𝚷</m:t>
                                  </m:r>
                                  <m: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429D39-A266-119B-2391-1817E17CE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25" y="2160884"/>
                <a:ext cx="2769175" cy="5100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4592009-7A8C-0B54-02FD-222F2C5E9FD0}"/>
                  </a:ext>
                </a:extLst>
              </p:cNvPr>
              <p:cNvSpPr txBox="1"/>
              <p:nvPr/>
            </p:nvSpPr>
            <p:spPr>
              <a:xfrm>
                <a:off x="4038669" y="1812632"/>
                <a:ext cx="4792254" cy="1287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top right eigenvectors of TPM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zh-CN" dirty="0"/>
                  <a:t>: transition counts matrix (TCM)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b="1" smtClean="0">
                        <a:latin typeface="Cambria Math" panose="02040503050406030204" pitchFamily="18" charset="0"/>
                      </a:rPr>
                      <m:t>𝚷</m:t>
                    </m:r>
                  </m:oMath>
                </a14:m>
                <a:r>
                  <a:rPr lang="en-US" altLang="zh-CN" dirty="0"/>
                  <a:t>: diagonal stationary populations matrix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4592009-7A8C-0B54-02FD-222F2C5E9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69" y="1812632"/>
                <a:ext cx="4792254" cy="1287532"/>
              </a:xfrm>
              <a:prstGeom prst="rect">
                <a:avLst/>
              </a:prstGeom>
              <a:blipFill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22F3BFFA-F4F7-83C3-1712-634D31FCDD4B}"/>
              </a:ext>
            </a:extLst>
          </p:cNvPr>
          <p:cNvGrpSpPr/>
          <p:nvPr/>
        </p:nvGrpSpPr>
        <p:grpSpPr>
          <a:xfrm>
            <a:off x="505188" y="3049835"/>
            <a:ext cx="10253300" cy="1703030"/>
            <a:chOff x="339536" y="3841951"/>
            <a:chExt cx="10253300" cy="170303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C17719-4FB2-4C23-D9F3-5967286BD8D9}"/>
                </a:ext>
              </a:extLst>
            </p:cNvPr>
            <p:cNvSpPr txBox="1"/>
            <p:nvPr/>
          </p:nvSpPr>
          <p:spPr>
            <a:xfrm>
              <a:off x="339536" y="3841951"/>
              <a:ext cx="10253300" cy="1703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dirty="0"/>
                <a:t>Cross-Validation for hyperparameter selection:</a:t>
              </a:r>
            </a:p>
            <a:p>
              <a:pPr>
                <a:lnSpc>
                  <a:spcPct val="150000"/>
                </a:lnSpc>
              </a:pPr>
              <a:endParaRPr lang="en-US" altLang="zh-CN" dirty="0"/>
            </a:p>
            <a:p>
              <a:pPr>
                <a:lnSpc>
                  <a:spcPct val="150000"/>
                </a:lnSpc>
              </a:pPr>
              <a:endParaRPr lang="en-US" altLang="zh-CN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dirty="0"/>
                <a:t> GMRQ score: sum of top eigenvalues of TPM for the training set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A1D375A3-7024-74FA-726C-D728861CE51E}"/>
                </a:ext>
              </a:extLst>
            </p:cNvPr>
            <p:cNvSpPr/>
            <p:nvPr/>
          </p:nvSpPr>
          <p:spPr>
            <a:xfrm>
              <a:off x="2354745" y="4423024"/>
              <a:ext cx="1574525" cy="60958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6A1B5A6-8463-98AA-5FE0-05117073071E}"/>
                </a:ext>
              </a:extLst>
            </p:cNvPr>
            <p:cNvSpPr txBox="1"/>
            <p:nvPr/>
          </p:nvSpPr>
          <p:spPr>
            <a:xfrm>
              <a:off x="2391676" y="4535056"/>
              <a:ext cx="15745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tICA</a:t>
              </a:r>
              <a:r>
                <a:rPr lang="en-US" altLang="zh-CN" dirty="0"/>
                <a:t> lag time</a:t>
              </a:r>
              <a:endParaRPr lang="zh-CN" altLang="en-US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DC37BBD7-3915-C513-64A2-DF81AB79BE62}"/>
                </a:ext>
              </a:extLst>
            </p:cNvPr>
            <p:cNvSpPr/>
            <p:nvPr/>
          </p:nvSpPr>
          <p:spPr>
            <a:xfrm>
              <a:off x="4094746" y="4423024"/>
              <a:ext cx="1574525" cy="60958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03597B3-319F-BD26-E3D4-DE28105A4768}"/>
                </a:ext>
              </a:extLst>
            </p:cNvPr>
            <p:cNvSpPr txBox="1"/>
            <p:nvPr/>
          </p:nvSpPr>
          <p:spPr>
            <a:xfrm>
              <a:off x="4383469" y="4535056"/>
              <a:ext cx="1136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# of </a:t>
              </a:r>
              <a:r>
                <a:rPr lang="en-US" altLang="zh-CN" dirty="0" err="1"/>
                <a:t>tICs</a:t>
              </a:r>
              <a:endParaRPr lang="zh-CN" altLang="en-US" dirty="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B42B1442-0122-E529-72D1-05FE35E46A3B}"/>
                </a:ext>
              </a:extLst>
            </p:cNvPr>
            <p:cNvSpPr/>
            <p:nvPr/>
          </p:nvSpPr>
          <p:spPr>
            <a:xfrm>
              <a:off x="5834747" y="4423024"/>
              <a:ext cx="1827836" cy="60958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0047BCF-A9B2-297D-32C4-BD238F1057F4}"/>
                </a:ext>
              </a:extLst>
            </p:cNvPr>
            <p:cNvSpPr txBox="1"/>
            <p:nvPr/>
          </p:nvSpPr>
          <p:spPr>
            <a:xfrm>
              <a:off x="5869077" y="4535056"/>
              <a:ext cx="18278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# of microstates</a:t>
              </a:r>
              <a:endParaRPr lang="zh-CN" altLang="en-US" dirty="0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7EABA31B-B39E-6932-3FA9-E8BF1A1B7E15}"/>
                </a:ext>
              </a:extLst>
            </p:cNvPr>
            <p:cNvSpPr/>
            <p:nvPr/>
          </p:nvSpPr>
          <p:spPr>
            <a:xfrm>
              <a:off x="7828059" y="4423024"/>
              <a:ext cx="1827836" cy="60958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28D8B09-6110-71E4-0E49-750643F1265D}"/>
                </a:ext>
              </a:extLst>
            </p:cNvPr>
            <p:cNvSpPr txBox="1"/>
            <p:nvPr/>
          </p:nvSpPr>
          <p:spPr>
            <a:xfrm>
              <a:off x="8556106" y="4535056"/>
              <a:ext cx="4400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0FFE3957-AD65-B544-08D0-096D59D13401}"/>
              </a:ext>
            </a:extLst>
          </p:cNvPr>
          <p:cNvSpPr txBox="1"/>
          <p:nvPr/>
        </p:nvSpPr>
        <p:spPr>
          <a:xfrm>
            <a:off x="786093" y="4940339"/>
            <a:ext cx="9861273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MarkovStateModel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n_timescales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=3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lag_time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reversible_type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'transpose'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  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ergodic_cutoff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'off’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train_score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.score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sum of top eigenvalues 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test_score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.score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8389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15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195520" y="-117053"/>
            <a:ext cx="3801042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Kinetic Lumping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9C03A7-3F5F-39F3-D09C-DCF28CE27905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5758980-BFD3-D9D2-F85A-D3A3FC72ECDD}"/>
                </a:ext>
              </a:extLst>
            </p:cNvPr>
            <p:cNvSpPr/>
            <p:nvPr/>
          </p:nvSpPr>
          <p:spPr>
            <a:xfrm>
              <a:off x="1696281" y="6422119"/>
              <a:ext cx="8123580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32291D6-F6FD-8DA9-F8A9-F4D0CD0460AF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5B263AEF-9C82-0EA7-3D39-81D0D25A38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FA8144-65AB-7ECA-6FA7-A57C881B5AC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D4E006-C954-5507-64AC-E30E966C21C3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CAFCE1-7040-90FE-439E-C1E0ACF7AF88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C265F1-A922-847C-AC1E-2133A0F3224D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059A08-E16C-1835-4073-202F79F2CF5C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5EDD82-2D83-2AF3-3216-F518AFAB0005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323075E-0178-90C6-D2C2-E61993C24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C6FDD2B-EDA3-2147-6C2C-1709A26BA59A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24CE698-C614-1C0D-E34A-B7D9BA68977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4D431AC-69FB-D66F-944F-A198277E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DD51DBC-D52D-2175-F503-D85BB77EAF20}"/>
              </a:ext>
            </a:extLst>
          </p:cNvPr>
          <p:cNvSpPr/>
          <p:nvPr/>
        </p:nvSpPr>
        <p:spPr>
          <a:xfrm>
            <a:off x="337131" y="1584380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PCCA+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9D497F-4BC3-A39E-B414-F8CE6D6E14AE}"/>
              </a:ext>
            </a:extLst>
          </p:cNvPr>
          <p:cNvSpPr txBox="1"/>
          <p:nvPr/>
        </p:nvSpPr>
        <p:spPr>
          <a:xfrm>
            <a:off x="279738" y="1034199"/>
            <a:ext cx="440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Macrostates</a:t>
            </a:r>
            <a:r>
              <a:rPr lang="en-US" altLang="zh-CN" dirty="0"/>
              <a:t>: kinetically metastable states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9C8CBD-0FFB-3705-6C62-8CCAC8E6BA22}"/>
              </a:ext>
            </a:extLst>
          </p:cNvPr>
          <p:cNvSpPr txBox="1"/>
          <p:nvPr/>
        </p:nvSpPr>
        <p:spPr>
          <a:xfrm>
            <a:off x="2687736" y="1615889"/>
            <a:ext cx="424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Robust Perron Cluster </a:t>
            </a:r>
            <a:r>
              <a:rPr lang="en-US" altLang="zh-CN" dirty="0" err="1"/>
              <a:t>Cluster</a:t>
            </a:r>
            <a:r>
              <a:rPr lang="en-US" altLang="zh-CN" dirty="0"/>
              <a:t> Analysis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3A8519-EC5F-D8E6-439B-F4E4C768C04B}"/>
              </a:ext>
            </a:extLst>
          </p:cNvPr>
          <p:cNvSpPr txBox="1"/>
          <p:nvPr/>
        </p:nvSpPr>
        <p:spPr>
          <a:xfrm>
            <a:off x="6056305" y="3023201"/>
            <a:ext cx="589705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msmbuilder.msm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MarkovStateModel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msmbuilder.lumping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PCCAPlus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MarkovStateModel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n_timescales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lag_time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reversible_type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'transpose'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ergodic_cutoff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clustered_trajs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pcca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PCCAPlus.from_msm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n_macrostates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lumped_trajs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pcca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.fit_transform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clustered_trajs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645511-DB48-2D6C-7F57-1FF053F6D538}"/>
              </a:ext>
            </a:extLst>
          </p:cNvPr>
          <p:cNvSpPr txBox="1"/>
          <p:nvPr/>
        </p:nvSpPr>
        <p:spPr>
          <a:xfrm>
            <a:off x="6799401" y="1659822"/>
            <a:ext cx="3793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Adv Data Anal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Classi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 </a:t>
            </a: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7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 (2), 147-179 (2013)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0889C2C-5FE6-D829-08C4-F0AED49D5D10}"/>
                  </a:ext>
                </a:extLst>
              </p:cNvPr>
              <p:cNvSpPr txBox="1"/>
              <p:nvPr/>
            </p:nvSpPr>
            <p:spPr>
              <a:xfrm>
                <a:off x="3204872" y="3388481"/>
                <a:ext cx="2548002" cy="407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П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П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0889C2C-5FE6-D829-08C4-F0AED49D5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72" y="3388481"/>
                <a:ext cx="2548002" cy="407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927FEE-C609-C06B-A433-950D3FD87E5C}"/>
                  </a:ext>
                </a:extLst>
              </p:cNvPr>
              <p:cNvSpPr txBox="1"/>
              <p:nvPr/>
            </p:nvSpPr>
            <p:spPr>
              <a:xfrm>
                <a:off x="257624" y="2931210"/>
                <a:ext cx="2430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icrosoft YaHei UI Light" panose="020B0502040204020203" pitchFamily="34" charset="-122"/>
                          <a:cs typeface="Cambria Math" panose="02040503050406030204" pitchFamily="18" charset="0"/>
                        </a:rPr>
                        <m:t>𝜒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icrosoft YaHei UI Light" panose="020B0502040204020203" pitchFamily="34" charset="-122"/>
                          <a:cs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zh-CN" dirty="0">
                          <a:ea typeface="Times New Roman" panose="02020603050405020304" pitchFamily="18" charset="0"/>
                        </a:rPr>
                        <m:t>membership</m:t>
                      </m:r>
                      <m:r>
                        <m:rPr>
                          <m:nor/>
                        </m:rPr>
                        <a:rPr lang="en-US" altLang="zh-CN" dirty="0"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>
                          <a:ea typeface="Times New Roman" panose="02020603050405020304" pitchFamily="18" charset="0"/>
                        </a:rPr>
                        <m:t>matrix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927FEE-C609-C06B-A433-950D3FD87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24" y="2931210"/>
                <a:ext cx="243011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B351804-F94A-18B6-BF23-C29600D90D4B}"/>
                  </a:ext>
                </a:extLst>
              </p:cNvPr>
              <p:cNvSpPr txBox="1"/>
              <p:nvPr/>
            </p:nvSpPr>
            <p:spPr>
              <a:xfrm>
                <a:off x="272025" y="2428356"/>
                <a:ext cx="56239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zh-CN" altLang="zh-CN" dirty="0"/>
                  <a:t> </a:t>
                </a:r>
                <a:r>
                  <a:rPr lang="en-US" altLang="zh-CN" dirty="0"/>
                  <a:t>stationary density of each microstate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B351804-F94A-18B6-BF23-C29600D9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5" y="2428356"/>
                <a:ext cx="5623919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87A69CF7-20EA-3F06-6BA1-59A9F9BD8A98}"/>
              </a:ext>
            </a:extLst>
          </p:cNvPr>
          <p:cNvSpPr txBox="1"/>
          <p:nvPr/>
        </p:nvSpPr>
        <p:spPr>
          <a:xfrm>
            <a:off x="337130" y="3410929"/>
            <a:ext cx="286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One of the loss function: </a:t>
            </a:r>
            <a:endParaRPr lang="zh-CN" altLang="en-US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CCA42942-91DC-32B9-E30F-A8CA073499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67"/>
          <a:stretch/>
        </p:blipFill>
        <p:spPr>
          <a:xfrm>
            <a:off x="409782" y="4544040"/>
            <a:ext cx="1888480" cy="1560526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DE987D8C-FC9B-4731-26D3-4B3C6189A398}"/>
              </a:ext>
            </a:extLst>
          </p:cNvPr>
          <p:cNvSpPr txBox="1"/>
          <p:nvPr/>
        </p:nvSpPr>
        <p:spPr>
          <a:xfrm>
            <a:off x="2557858" y="4074464"/>
            <a:ext cx="3195016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Maximize Metastability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57CE1163-3A52-A151-FA64-FFFF12073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633" y="4595124"/>
            <a:ext cx="2447086" cy="15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0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16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9C03A7-3F5F-39F3-D09C-DCF28CE27905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5758980-BFD3-D9D2-F85A-D3A3FC72ECDD}"/>
                </a:ext>
              </a:extLst>
            </p:cNvPr>
            <p:cNvSpPr/>
            <p:nvPr/>
          </p:nvSpPr>
          <p:spPr>
            <a:xfrm>
              <a:off x="1696281" y="6422119"/>
              <a:ext cx="10298636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32291D6-F6FD-8DA9-F8A9-F4D0CD0460AF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5B263AEF-9C82-0EA7-3D39-81D0D25A38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FA8144-65AB-7ECA-6FA7-A57C881B5AC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D4E006-C954-5507-64AC-E30E966C21C3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CAFCE1-7040-90FE-439E-C1E0ACF7AF88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C265F1-A922-847C-AC1E-2133A0F3224D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059A08-E16C-1835-4073-202F79F2CF5C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5EDD82-2D83-2AF3-3216-F518AFAB0005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323075E-0178-90C6-D2C2-E61993C24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C6FDD2B-EDA3-2147-6C2C-1709A26BA59A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24CE698-C614-1C0D-E34A-B7D9BA68977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4D431AC-69FB-D66F-944F-A198277E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5">
            <a:extLst>
              <a:ext uri="{FF2B5EF4-FFF2-40B4-BE49-F238E27FC236}">
                <a16:creationId xmlns:a16="http://schemas.microsoft.com/office/drawing/2014/main" id="{FDFE93EB-3F57-C98B-749E-495FFC1E45EE}"/>
              </a:ext>
            </a:extLst>
          </p:cNvPr>
          <p:cNvSpPr txBox="1"/>
          <p:nvPr/>
        </p:nvSpPr>
        <p:spPr>
          <a:xfrm>
            <a:off x="4169887" y="-117053"/>
            <a:ext cx="3852338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 err="1">
                <a:cs typeface="+mn-ea"/>
                <a:sym typeface="+mn-lt"/>
              </a:rPr>
              <a:t>Macrostate</a:t>
            </a:r>
            <a:r>
              <a:rPr lang="en-US" altLang="zh-CN" sz="3600" b="1" i="1" dirty="0">
                <a:cs typeface="+mn-ea"/>
                <a:sym typeface="+mn-lt"/>
              </a:rPr>
              <a:t>-MSM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EDB5C1-4DE0-21E8-A80C-A2EC94DC6E58}"/>
              </a:ext>
            </a:extLst>
          </p:cNvPr>
          <p:cNvSpPr txBox="1"/>
          <p:nvPr/>
        </p:nvSpPr>
        <p:spPr>
          <a:xfrm>
            <a:off x="4125709" y="5606256"/>
            <a:ext cx="7210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the average time it takes to reach state j for the first time from state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i</a:t>
            </a:r>
            <a:endParaRPr lang="zh-CN" altLang="en-US" dirty="0">
              <a:latin typeface="+mj-lt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77BD9C83-2C61-4C84-584D-A2268DF7C5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2" t="13319" b="74153"/>
          <a:stretch/>
        </p:blipFill>
        <p:spPr>
          <a:xfrm>
            <a:off x="1269192" y="5549180"/>
            <a:ext cx="2663920" cy="355290"/>
          </a:xfrm>
          <a:prstGeom prst="rect">
            <a:avLst/>
          </a:prstGeom>
        </p:spPr>
      </p:pic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1877F4A-29D9-D430-5ABB-9D556027AE12}"/>
              </a:ext>
            </a:extLst>
          </p:cNvPr>
          <p:cNvCxnSpPr/>
          <p:nvPr/>
        </p:nvCxnSpPr>
        <p:spPr>
          <a:xfrm>
            <a:off x="1517227" y="5853670"/>
            <a:ext cx="0" cy="2878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B3111EF0-C82A-25A8-63E7-7DD806699672}"/>
              </a:ext>
            </a:extLst>
          </p:cNvPr>
          <p:cNvCxnSpPr/>
          <p:nvPr/>
        </p:nvCxnSpPr>
        <p:spPr>
          <a:xfrm flipV="1">
            <a:off x="1517227" y="5811274"/>
            <a:ext cx="875453" cy="325120"/>
          </a:xfrm>
          <a:prstGeom prst="bentConnector3">
            <a:avLst>
              <a:gd name="adj1" fmla="val 999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1689EBE8-D1C0-FABA-9652-D5222300332C}"/>
              </a:ext>
            </a:extLst>
          </p:cNvPr>
          <p:cNvCxnSpPr/>
          <p:nvPr/>
        </p:nvCxnSpPr>
        <p:spPr>
          <a:xfrm>
            <a:off x="1786467" y="5335510"/>
            <a:ext cx="0" cy="2878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BA40F2ED-CA6F-F2B9-E2E5-7B38BC79E97F}"/>
              </a:ext>
            </a:extLst>
          </p:cNvPr>
          <p:cNvCxnSpPr>
            <a:cxnSpLocks/>
          </p:cNvCxnSpPr>
          <p:nvPr/>
        </p:nvCxnSpPr>
        <p:spPr>
          <a:xfrm>
            <a:off x="1786467" y="5343618"/>
            <a:ext cx="606213" cy="258034"/>
          </a:xfrm>
          <a:prstGeom prst="bentConnector3">
            <a:avLst>
              <a:gd name="adj1" fmla="val 986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549F898-C83A-1684-D4B0-D36BF25903AB}"/>
              </a:ext>
            </a:extLst>
          </p:cNvPr>
          <p:cNvCxnSpPr/>
          <p:nvPr/>
        </p:nvCxnSpPr>
        <p:spPr>
          <a:xfrm>
            <a:off x="2689013" y="5853670"/>
            <a:ext cx="0" cy="2878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90E438B0-E256-989F-5E38-9E6B31BA0D1F}"/>
              </a:ext>
            </a:extLst>
          </p:cNvPr>
          <p:cNvCxnSpPr>
            <a:cxnSpLocks/>
          </p:cNvCxnSpPr>
          <p:nvPr/>
        </p:nvCxnSpPr>
        <p:spPr>
          <a:xfrm flipV="1">
            <a:off x="2689013" y="5846161"/>
            <a:ext cx="321497" cy="290233"/>
          </a:xfrm>
          <a:prstGeom prst="bentConnector3">
            <a:avLst>
              <a:gd name="adj1" fmla="val 1021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图片 82">
            <a:extLst>
              <a:ext uri="{FF2B5EF4-FFF2-40B4-BE49-F238E27FC236}">
                <a16:creationId xmlns:a16="http://schemas.microsoft.com/office/drawing/2014/main" id="{5D6F9E2D-4CB8-0494-8926-5E613130C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5" t="14508" r="12750" b="74153"/>
          <a:stretch/>
        </p:blipFill>
        <p:spPr>
          <a:xfrm>
            <a:off x="7960387" y="5978283"/>
            <a:ext cx="297239" cy="321546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84507736-432F-2080-FD1F-46AF7A712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7" t="13673" r="17418" b="74988"/>
          <a:stretch/>
        </p:blipFill>
        <p:spPr>
          <a:xfrm>
            <a:off x="10816069" y="5927164"/>
            <a:ext cx="297239" cy="321546"/>
          </a:xfrm>
          <a:prstGeom prst="rect">
            <a:avLst/>
          </a:prstGeom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36AD43D8-DAAE-4EBF-CD34-CE5CB10278E9}"/>
              </a:ext>
            </a:extLst>
          </p:cNvPr>
          <p:cNvSpPr/>
          <p:nvPr/>
        </p:nvSpPr>
        <p:spPr>
          <a:xfrm>
            <a:off x="773601" y="1222897"/>
            <a:ext cx="4152319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i="0" u="none" strike="noStrike" baseline="0" dirty="0">
                <a:solidFill>
                  <a:schemeClr val="tx1"/>
                </a:solidFill>
                <a:latin typeface="+mj-lt"/>
              </a:rPr>
              <a:t>Validation: Chapman–Kolmogorov test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375A082D-2897-9926-246F-AE7A3A5596CC}"/>
                  </a:ext>
                </a:extLst>
              </p:cNvPr>
              <p:cNvSpPr txBox="1"/>
              <p:nvPr/>
            </p:nvSpPr>
            <p:spPr>
              <a:xfrm>
                <a:off x="6699250" y="2869319"/>
                <a:ext cx="39798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First Master Equation: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sSup>
                      <m:sSup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375A082D-2897-9926-246F-AE7A3A559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0" y="2869319"/>
                <a:ext cx="3979862" cy="369332"/>
              </a:xfrm>
              <a:prstGeom prst="rect">
                <a:avLst/>
              </a:prstGeom>
              <a:blipFill>
                <a:blip r:embed="rId4"/>
                <a:stretch>
                  <a:fillRect l="-137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EE190A7-34C4-66FD-16A1-CFAB6E5F9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25" y="1990227"/>
            <a:ext cx="4161288" cy="24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4CC8401A-064C-6227-89AD-F76EFCC03882}"/>
              </a:ext>
            </a:extLst>
          </p:cNvPr>
          <p:cNvSpPr/>
          <p:nvPr/>
        </p:nvSpPr>
        <p:spPr>
          <a:xfrm>
            <a:off x="773601" y="4639068"/>
            <a:ext cx="4152319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i="0" u="none" strike="noStrike" baseline="0" dirty="0">
                <a:solidFill>
                  <a:schemeClr val="tx1"/>
                </a:solidFill>
                <a:latin typeface="+mj-lt"/>
              </a:rPr>
              <a:t>Mean First Passage Time (MFPT)</a:t>
            </a:r>
          </a:p>
        </p:txBody>
      </p:sp>
    </p:spTree>
    <p:extLst>
      <p:ext uri="{BB962C8B-B14F-4D97-AF65-F5344CB8AC3E}">
        <p14:creationId xmlns:p14="http://schemas.microsoft.com/office/powerpoint/2010/main" val="234963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D9F3F4-6C8D-549F-2C99-A3B154B54EA3}"/>
              </a:ext>
            </a:extLst>
          </p:cNvPr>
          <p:cNvSpPr txBox="1"/>
          <p:nvPr/>
        </p:nvSpPr>
        <p:spPr>
          <a:xfrm>
            <a:off x="3779316" y="1371798"/>
            <a:ext cx="4633368" cy="203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600" b="1" i="1" dirty="0">
                <a:solidFill>
                  <a:srgbClr val="002060"/>
                </a:solidFill>
                <a:cs typeface="+mn-ea"/>
                <a:sym typeface="+mn-lt"/>
              </a:rPr>
              <a:t>Thanks</a:t>
            </a:r>
            <a:endParaRPr lang="zh-CN" altLang="en-US" sz="9600" b="1" i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C51D404-D6BE-92EB-8183-8544CEF6C4E3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59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灯片编号占位符 1">
            <a:extLst>
              <a:ext uri="{FF2B5EF4-FFF2-40B4-BE49-F238E27FC236}">
                <a16:creationId xmlns:a16="http://schemas.microsoft.com/office/drawing/2014/main" id="{17975E94-8275-2DA4-E4B6-8EAFCDC8F9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320049" y="6356350"/>
            <a:ext cx="2743200" cy="365125"/>
          </a:xfrm>
        </p:spPr>
        <p:txBody>
          <a:bodyPr/>
          <a:lstStyle/>
          <a:p>
            <a:fld id="{4A5FE87B-CA2C-4553-B088-9482606F2EE0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pPr/>
              <a:t>18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ECF0A219-2057-FD8F-0BC9-BFFD279E676C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6932544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标题 4">
            <a:extLst>
              <a:ext uri="{FF2B5EF4-FFF2-40B4-BE49-F238E27FC236}">
                <a16:creationId xmlns:a16="http://schemas.microsoft.com/office/drawing/2014/main" id="{7C1B498B-A97E-14A5-7632-6B07D706682B}"/>
              </a:ext>
            </a:extLst>
          </p:cNvPr>
          <p:cNvSpPr txBox="1">
            <a:spLocks/>
          </p:cNvSpPr>
          <p:nvPr/>
        </p:nvSpPr>
        <p:spPr>
          <a:xfrm>
            <a:off x="495300" y="166006"/>
            <a:ext cx="10668000" cy="539052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Variational Principle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B204A70-AF10-C5D7-3A3A-FE8F247D8D75}"/>
              </a:ext>
            </a:extLst>
          </p:cNvPr>
          <p:cNvSpPr txBox="1"/>
          <p:nvPr/>
        </p:nvSpPr>
        <p:spPr>
          <a:xfrm>
            <a:off x="427072" y="3058436"/>
            <a:ext cx="76646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C00000"/>
                </a:solidFill>
                <a:cs typeface="+mn-ea"/>
                <a:sym typeface="+mn-lt"/>
              </a:rPr>
              <a:t>tICA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39B4B57-46BC-6B0E-1562-5DC6069F9D0A}"/>
                  </a:ext>
                </a:extLst>
              </p:cNvPr>
              <p:cNvSpPr txBox="1"/>
              <p:nvPr/>
            </p:nvSpPr>
            <p:spPr>
              <a:xfrm>
                <a:off x="427073" y="4149196"/>
                <a:ext cx="2698985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39B4B57-46BC-6B0E-1562-5DC6069F9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73" y="4149196"/>
                <a:ext cx="2698985" cy="374270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BFE065-C6A0-EAC2-7BC7-6641BE98DC6B}"/>
                  </a:ext>
                </a:extLst>
              </p:cNvPr>
              <p:cNvSpPr txBox="1"/>
              <p:nvPr/>
            </p:nvSpPr>
            <p:spPr>
              <a:xfrm>
                <a:off x="427073" y="3735283"/>
                <a:ext cx="228086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zh-CN" altLang="en-US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BFE065-C6A0-EAC2-7BC7-6641BE98D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73" y="3735283"/>
                <a:ext cx="2280868" cy="374270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3BBD0CA-31C0-7318-7A0D-66B035145B52}"/>
                  </a:ext>
                </a:extLst>
              </p:cNvPr>
              <p:cNvSpPr txBox="1"/>
              <p:nvPr/>
            </p:nvSpPr>
            <p:spPr>
              <a:xfrm>
                <a:off x="427073" y="4595949"/>
                <a:ext cx="17421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zh-CN" altLang="en-US" b="1" i="0" smtClean="0">
                          <a:latin typeface="Cambria Math" panose="02040503050406030204" pitchFamily="18" charset="0"/>
                        </a:rPr>
                        <m:t>𝚲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3BBD0CA-31C0-7318-7A0D-66B03514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73" y="4595949"/>
                <a:ext cx="17421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70398B84-308F-6400-0B9F-DEA894458C1F}"/>
              </a:ext>
            </a:extLst>
          </p:cNvPr>
          <p:cNvSpPr txBox="1"/>
          <p:nvPr/>
        </p:nvSpPr>
        <p:spPr>
          <a:xfrm>
            <a:off x="427073" y="1004174"/>
            <a:ext cx="243616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+mn-ea"/>
                <a:sym typeface="+mn-lt"/>
              </a:rPr>
              <a:t>Koopman Operator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C2DA6D2-DD3B-6296-FF05-E803B50447AF}"/>
                  </a:ext>
                </a:extLst>
              </p:cNvPr>
              <p:cNvSpPr txBox="1"/>
              <p:nvPr/>
            </p:nvSpPr>
            <p:spPr>
              <a:xfrm>
                <a:off x="606614" y="1539301"/>
                <a:ext cx="2633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/>
                        <m:t>𝒦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>
                        <m:sSub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C2DA6D2-DD3B-6296-FF05-E803B5044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14" y="1539301"/>
                <a:ext cx="26332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B0BB2EC-9E12-86EF-0BEB-50EE6C035DF6}"/>
                  </a:ext>
                </a:extLst>
              </p:cNvPr>
              <p:cNvSpPr txBox="1"/>
              <p:nvPr/>
            </p:nvSpPr>
            <p:spPr>
              <a:xfrm>
                <a:off x="427073" y="1977458"/>
                <a:ext cx="3211007" cy="872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/>
                      <m:t>𝒦</m:t>
                    </m:r>
                    <m:d>
                      <m:dPr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altLang="zh-CN" dirty="0"/>
                  <a:t>: Koopman operator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dirty="0"/>
                  <a:t>: Observables at time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B0BB2EC-9E12-86EF-0BEB-50EE6C035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73" y="1977458"/>
                <a:ext cx="3211007" cy="872034"/>
              </a:xfrm>
              <a:prstGeom prst="rect">
                <a:avLst/>
              </a:prstGeom>
              <a:blipFill>
                <a:blip r:embed="rId11"/>
                <a:stretch>
                  <a:fillRect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EE717BF7-38BA-9E5D-0442-DD944185DB5D}"/>
              </a:ext>
            </a:extLst>
          </p:cNvPr>
          <p:cNvSpPr txBox="1"/>
          <p:nvPr/>
        </p:nvSpPr>
        <p:spPr>
          <a:xfrm>
            <a:off x="3980714" y="1047775"/>
            <a:ext cx="245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+mn-ea"/>
                <a:sym typeface="+mn-lt"/>
              </a:rPr>
              <a:t>Variational Principle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1515D5-B920-88A9-6EFB-9E367981DBA2}"/>
                  </a:ext>
                </a:extLst>
              </p:cNvPr>
              <p:cNvSpPr txBox="1"/>
              <p:nvPr/>
            </p:nvSpPr>
            <p:spPr>
              <a:xfrm>
                <a:off x="4822877" y="1923457"/>
                <a:ext cx="6101254" cy="776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𝒯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1515D5-B920-88A9-6EFB-9E367981D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77" y="1923457"/>
                <a:ext cx="6101254" cy="7763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DAFF6C-BD2B-7986-9099-B0FC9FD22D7D}"/>
                  </a:ext>
                </a:extLst>
              </p:cNvPr>
              <p:cNvSpPr txBox="1"/>
              <p:nvPr/>
            </p:nvSpPr>
            <p:spPr>
              <a:xfrm>
                <a:off x="4370070" y="1442336"/>
                <a:ext cx="7821930" cy="456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altLang="zh-CN" dirty="0"/>
                  <a:t>: transfer operator (Koopman operator in reversible, stationary system)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DAFF6C-BD2B-7986-9099-B0FC9FD22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070" y="1442336"/>
                <a:ext cx="7821930" cy="456535"/>
              </a:xfrm>
              <a:prstGeom prst="rect">
                <a:avLst/>
              </a:prstGeom>
              <a:blipFill>
                <a:blip r:embed="rId13"/>
                <a:stretch>
                  <a:fillRect r="-779" b="-22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E2AC5ED-AB7B-28D5-5603-153466BCE8BA}"/>
                  </a:ext>
                </a:extLst>
              </p:cNvPr>
              <p:cNvSpPr txBox="1"/>
              <p:nvPr/>
            </p:nvSpPr>
            <p:spPr>
              <a:xfrm>
                <a:off x="4334703" y="2107815"/>
                <a:ext cx="922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E2AC5ED-AB7B-28D5-5603-153466BCE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03" y="2107815"/>
                <a:ext cx="922020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AA2EA06F-476E-DD2C-4257-DC7DB9F26653}"/>
              </a:ext>
            </a:extLst>
          </p:cNvPr>
          <p:cNvSpPr txBox="1"/>
          <p:nvPr/>
        </p:nvSpPr>
        <p:spPr>
          <a:xfrm>
            <a:off x="5459165" y="3216246"/>
            <a:ext cx="4205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Generalized Matrix Rayleigh Quotient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A1B611-EF3C-5FC5-17AF-83DAEC19F8EA}"/>
                  </a:ext>
                </a:extLst>
              </p:cNvPr>
              <p:cNvSpPr txBox="1"/>
              <p:nvPr/>
            </p:nvSpPr>
            <p:spPr>
              <a:xfrm>
                <a:off x="6096000" y="3761632"/>
                <a:ext cx="2769175" cy="510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𝑪𝑽</m:t>
                          </m:r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𝚷</m:t>
                                  </m:r>
                                  <m: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A1B611-EF3C-5FC5-17AF-83DAEC19F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61632"/>
                <a:ext cx="2769175" cy="5100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697F37B1-EED6-CFCA-F0C1-49B9789DCAC6}"/>
              </a:ext>
            </a:extLst>
          </p:cNvPr>
          <p:cNvSpPr txBox="1"/>
          <p:nvPr/>
        </p:nvSpPr>
        <p:spPr>
          <a:xfrm>
            <a:off x="4056610" y="3143403"/>
            <a:ext cx="137807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+mn-ea"/>
                <a:sym typeface="+mn-lt"/>
              </a:rPr>
              <a:t>GMRQ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AF109B7-2BFE-79ED-9727-B63A16A59C15}"/>
                  </a:ext>
                </a:extLst>
              </p:cNvPr>
              <p:cNvSpPr txBox="1"/>
              <p:nvPr/>
            </p:nvSpPr>
            <p:spPr>
              <a:xfrm>
                <a:off x="5217643" y="4396908"/>
                <a:ext cx="5706488" cy="1287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right eigenvectors of train data TPM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zh-CN" dirty="0"/>
                  <a:t>: TCM for test data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b="1" smtClean="0">
                        <a:latin typeface="Cambria Math" panose="02040503050406030204" pitchFamily="18" charset="0"/>
                      </a:rPr>
                      <m:t>𝚷</m:t>
                    </m:r>
                  </m:oMath>
                </a14:m>
                <a:r>
                  <a:rPr lang="en-US" altLang="zh-CN" dirty="0"/>
                  <a:t>: diagonal stationary populations matrix for test data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AF109B7-2BFE-79ED-9727-B63A16A59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643" y="4396908"/>
                <a:ext cx="5706488" cy="1287532"/>
              </a:xfrm>
              <a:prstGeom prst="rect">
                <a:avLst/>
              </a:prstGeom>
              <a:blipFill>
                <a:blip r:embed="rId16"/>
                <a:stretch>
                  <a:fillRect b="-7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2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灯片编号占位符 1">
            <a:extLst>
              <a:ext uri="{FF2B5EF4-FFF2-40B4-BE49-F238E27FC236}">
                <a16:creationId xmlns:a16="http://schemas.microsoft.com/office/drawing/2014/main" id="{17975E94-8275-2DA4-E4B6-8EAFCDC8F9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320049" y="6356350"/>
            <a:ext cx="2743200" cy="365125"/>
          </a:xfrm>
        </p:spPr>
        <p:txBody>
          <a:bodyPr/>
          <a:lstStyle/>
          <a:p>
            <a:fld id="{4A5FE87B-CA2C-4553-B088-9482606F2EE0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pPr/>
              <a:t>19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ECF0A219-2057-FD8F-0BC9-BFFD279E676C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6932544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标题 4">
            <a:extLst>
              <a:ext uri="{FF2B5EF4-FFF2-40B4-BE49-F238E27FC236}">
                <a16:creationId xmlns:a16="http://schemas.microsoft.com/office/drawing/2014/main" id="{7C1B498B-A97E-14A5-7632-6B07D706682B}"/>
              </a:ext>
            </a:extLst>
          </p:cNvPr>
          <p:cNvSpPr txBox="1">
            <a:spLocks/>
          </p:cNvSpPr>
          <p:nvPr/>
        </p:nvSpPr>
        <p:spPr>
          <a:xfrm>
            <a:off x="495300" y="166006"/>
            <a:ext cx="5541065" cy="539052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Spectral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oASIS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883B7B5-CBDC-8866-20CF-CDA132182FE3}"/>
                  </a:ext>
                </a:extLst>
              </p:cNvPr>
              <p:cNvSpPr txBox="1"/>
              <p:nvPr/>
            </p:nvSpPr>
            <p:spPr>
              <a:xfrm>
                <a:off x="589721" y="2190830"/>
                <a:ext cx="1954696" cy="395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selection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: </a:t>
                </a:r>
                <a:endParaRPr lang="zh-CN" altLang="zh-CN" sz="14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883B7B5-CBDC-8866-20CF-CDA132182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1" y="2190830"/>
                <a:ext cx="1954696" cy="395749"/>
              </a:xfrm>
              <a:prstGeom prst="rect">
                <a:avLst/>
              </a:prstGeom>
              <a:blipFill>
                <a:blip r:embed="rId2"/>
                <a:stretch>
                  <a:fillRect l="-2813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802397F-80DE-7C1B-11AA-ACCD9091AE8D}"/>
                  </a:ext>
                </a:extLst>
              </p:cNvPr>
              <p:cNvSpPr txBox="1"/>
              <p:nvPr/>
            </p:nvSpPr>
            <p:spPr>
              <a:xfrm>
                <a:off x="304800" y="2684153"/>
                <a:ext cx="6096000" cy="416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rg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802397F-80DE-7C1B-11AA-ACCD9091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684153"/>
                <a:ext cx="6096000" cy="416268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CB7B37-200C-CA72-AE77-023EB47D4305}"/>
                  </a:ext>
                </a:extLst>
              </p:cNvPr>
              <p:cNvSpPr txBox="1"/>
              <p:nvPr/>
            </p:nvSpPr>
            <p:spPr>
              <a:xfrm>
                <a:off x="555762" y="3197995"/>
                <a:ext cx="2710070" cy="395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𝑡h</m:t>
                        </m:r>
                      </m:sub>
                    </m:sSub>
                    <m:d>
                      <m:d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&gt;1</m:t>
                        </m:r>
                      </m:e>
                    </m:d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selection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:</a:t>
                </a:r>
                <a:endParaRPr lang="zh-CN" altLang="zh-CN" sz="14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CB7B37-200C-CA72-AE77-023EB47D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" y="3197995"/>
                <a:ext cx="2710070" cy="395749"/>
              </a:xfrm>
              <a:prstGeom prst="rect">
                <a:avLst/>
              </a:prstGeom>
              <a:blipFill>
                <a:blip r:embed="rId4"/>
                <a:stretch>
                  <a:fillRect l="-1798" t="-153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FEB8316-9834-BE56-4FFF-4F0DB708F5D5}"/>
                  </a:ext>
                </a:extLst>
              </p:cNvPr>
              <p:cNvSpPr txBox="1"/>
              <p:nvPr/>
            </p:nvSpPr>
            <p:spPr>
              <a:xfrm>
                <a:off x="728869" y="3737948"/>
                <a:ext cx="8150087" cy="44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rg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FEB8316-9834-BE56-4FFF-4F0DB708F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9" y="3737948"/>
                <a:ext cx="8150087" cy="444096"/>
              </a:xfrm>
              <a:prstGeom prst="rect">
                <a:avLst/>
              </a:prstGeom>
              <a:blipFill>
                <a:blip r:embed="rId5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D1D7802B-AB36-285E-2A5F-C5713EAC7DC5}"/>
              </a:ext>
            </a:extLst>
          </p:cNvPr>
          <p:cNvSpPr txBox="1"/>
          <p:nvPr/>
        </p:nvSpPr>
        <p:spPr>
          <a:xfrm>
            <a:off x="589720" y="1566459"/>
            <a:ext cx="3684105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en-US" altLang="zh-CN" b="1" dirty="0">
                <a:latin typeface="Times New Roman" panose="02020603050405020304" pitchFamily="18" charset="0"/>
                <a:ea typeface="等线" panose="02010600030101010101" pitchFamily="2" charset="-122"/>
              </a:rPr>
              <a:t>Batch selection in each iteration:</a:t>
            </a:r>
            <a:endParaRPr lang="zh-CN" altLang="zh-CN" sz="1400" b="1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05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E3AFC3-3D21-0EEF-4E3D-6C2BD101E3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A5FE87B-CA2C-4553-B088-9482606F2EE0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pPr/>
              <a:t>2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AFFB4F-69BB-413F-9085-24C6054BFC0A}"/>
              </a:ext>
            </a:extLst>
          </p:cNvPr>
          <p:cNvSpPr txBox="1"/>
          <p:nvPr/>
        </p:nvSpPr>
        <p:spPr>
          <a:xfrm>
            <a:off x="273091" y="3896812"/>
            <a:ext cx="300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Molecular Dynamics (MD) Simulations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AA2CF92-9597-6623-2112-9B36014D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48" y="1570863"/>
            <a:ext cx="3042231" cy="228232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E21D0C2F-8BE8-1D22-3811-B54724D8B1E8}"/>
              </a:ext>
            </a:extLst>
          </p:cNvPr>
          <p:cNvSpPr txBox="1"/>
          <p:nvPr/>
        </p:nvSpPr>
        <p:spPr>
          <a:xfrm>
            <a:off x="273091" y="4725423"/>
            <a:ext cx="3259607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Atomic-level observations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High temporal resolution</a:t>
            </a:r>
            <a:endParaRPr lang="zh-CN" altLang="en-US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3F80FF92-0DD4-743E-0186-DC92EC5F651F}"/>
              </a:ext>
            </a:extLst>
          </p:cNvPr>
          <p:cNvSpPr/>
          <p:nvPr/>
        </p:nvSpPr>
        <p:spPr>
          <a:xfrm>
            <a:off x="232006" y="1308190"/>
            <a:ext cx="3093114" cy="465342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75609E19-17D4-0321-29A5-2EE022ECF3D0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73B40B9-0E36-E5FE-16FF-1D699812E3FA}"/>
              </a:ext>
            </a:extLst>
          </p:cNvPr>
          <p:cNvSpPr txBox="1"/>
          <p:nvPr/>
        </p:nvSpPr>
        <p:spPr>
          <a:xfrm>
            <a:off x="2378654" y="-117053"/>
            <a:ext cx="7434728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MD Simulations:</a:t>
            </a:r>
            <a:r>
              <a:rPr lang="zh-CN" altLang="en-US" sz="3600" b="1" i="1" dirty="0">
                <a:cs typeface="+mn-ea"/>
                <a:sym typeface="+mn-lt"/>
              </a:rPr>
              <a:t> </a:t>
            </a:r>
            <a:r>
              <a:rPr lang="en-US" altLang="zh-CN" sz="3600" b="1" i="1" dirty="0">
                <a:cs typeface="+mn-ea"/>
                <a:sym typeface="+mn-lt"/>
              </a:rPr>
              <a:t>Timescales Gap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9F8054-755C-B356-DCB5-65E84EAE1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308" y="1426606"/>
            <a:ext cx="7851099" cy="4418181"/>
          </a:xfrm>
          <a:prstGeom prst="rect">
            <a:avLst/>
          </a:prstGeom>
          <a:ln w="38100">
            <a:noFill/>
            <a:prstDash val="dash"/>
          </a:ln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E07545E8-18CD-7328-8775-203DCA5FD0F0}"/>
              </a:ext>
            </a:extLst>
          </p:cNvPr>
          <p:cNvSpPr/>
          <p:nvPr/>
        </p:nvSpPr>
        <p:spPr>
          <a:xfrm>
            <a:off x="3974159" y="1308190"/>
            <a:ext cx="8009399" cy="4653420"/>
          </a:xfrm>
          <a:prstGeom prst="roundRect">
            <a:avLst>
              <a:gd name="adj" fmla="val 15720"/>
            </a:avLst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39192FB3-5A43-2886-70A5-021F684557B2}"/>
              </a:ext>
            </a:extLst>
          </p:cNvPr>
          <p:cNvSpPr txBox="1">
            <a:spLocks/>
          </p:cNvSpPr>
          <p:nvPr/>
        </p:nvSpPr>
        <p:spPr>
          <a:xfrm>
            <a:off x="1951567" y="6498902"/>
            <a:ext cx="8288865" cy="35086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Yann Fichou. Hydration water dynamics of the tau protein in its native and amyloid states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9" name="直接连接符 4">
            <a:extLst>
              <a:ext uri="{FF2B5EF4-FFF2-40B4-BE49-F238E27FC236}">
                <a16:creationId xmlns:a16="http://schemas.microsoft.com/office/drawing/2014/main" id="{3601C16F-3956-6825-1AA9-180A2904E3D8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00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灯片编号占位符 1">
            <a:extLst>
              <a:ext uri="{FF2B5EF4-FFF2-40B4-BE49-F238E27FC236}">
                <a16:creationId xmlns:a16="http://schemas.microsoft.com/office/drawing/2014/main" id="{17975E94-8275-2DA4-E4B6-8EAFCDC8F9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320049" y="6356350"/>
            <a:ext cx="2743200" cy="365125"/>
          </a:xfrm>
        </p:spPr>
        <p:txBody>
          <a:bodyPr/>
          <a:lstStyle/>
          <a:p>
            <a:fld id="{4A5FE87B-CA2C-4553-B088-9482606F2EE0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pPr/>
              <a:t>20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ECF0A219-2057-FD8F-0BC9-BFFD279E676C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6932544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标题 4">
            <a:extLst>
              <a:ext uri="{FF2B5EF4-FFF2-40B4-BE49-F238E27FC236}">
                <a16:creationId xmlns:a16="http://schemas.microsoft.com/office/drawing/2014/main" id="{7C1B498B-A97E-14A5-7632-6B07D706682B}"/>
              </a:ext>
            </a:extLst>
          </p:cNvPr>
          <p:cNvSpPr txBox="1">
            <a:spLocks/>
          </p:cNvSpPr>
          <p:nvPr/>
        </p:nvSpPr>
        <p:spPr>
          <a:xfrm>
            <a:off x="495300" y="166006"/>
            <a:ext cx="5541065" cy="539052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PCCA+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949B0A-8F78-4328-6386-93D7146D4089}"/>
                  </a:ext>
                </a:extLst>
              </p:cNvPr>
              <p:cNvSpPr txBox="1"/>
              <p:nvPr/>
            </p:nvSpPr>
            <p:spPr>
              <a:xfrm>
                <a:off x="258417" y="1667324"/>
                <a:ext cx="36310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949B0A-8F78-4328-6386-93D7146D4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7" y="1667324"/>
                <a:ext cx="3631095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CF25FCB-DF4F-393B-5BCD-85CEA43DD03E}"/>
                  </a:ext>
                </a:extLst>
              </p:cNvPr>
              <p:cNvSpPr txBox="1"/>
              <p:nvPr/>
            </p:nvSpPr>
            <p:spPr>
              <a:xfrm>
                <a:off x="-622853" y="2192881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≥0   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sepChr m:val=",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sepChr m:val=",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CF25FCB-DF4F-393B-5BCD-85CEA43D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2853" y="2192881"/>
                <a:ext cx="6096000" cy="391646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AE2FFCB-DCE0-8AB4-EAE3-69017F0A633B}"/>
                  </a:ext>
                </a:extLst>
              </p:cNvPr>
              <p:cNvSpPr txBox="1"/>
              <p:nvPr/>
            </p:nvSpPr>
            <p:spPr>
              <a:xfrm>
                <a:off x="-1507435" y="2584527"/>
                <a:ext cx="6407426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=1, 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sepChr m:val=",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AE2FFCB-DCE0-8AB4-EAE3-69017F0A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07435" y="2584527"/>
                <a:ext cx="6407426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7D39A1-337F-D4B1-4B4D-03082EFFD011}"/>
                  </a:ext>
                </a:extLst>
              </p:cNvPr>
              <p:cNvSpPr txBox="1"/>
              <p:nvPr/>
            </p:nvSpPr>
            <p:spPr>
              <a:xfrm>
                <a:off x="371060" y="1155433"/>
                <a:ext cx="10469218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icrosoft YaHei UI Light" panose="020B0502040204020203" pitchFamily="34" charset="-122"/>
                        <a:cs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 UI Light" panose="020B0502040204020203" pitchFamily="34" charset="-122"/>
                  </a:rPr>
                  <a:t> is the membership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icrosoft YaHei UI Light" panose="020B0502040204020203" pitchFamily="34" charset="-122"/>
                            <a:cs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icrosoft YaHei UI Light" panose="020B0502040204020203" pitchFamily="34" charset="-122"/>
                            <a:cs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 UI Light" panose="020B0502040204020203" pitchFamily="34" charset="-122"/>
                  </a:rPr>
                  <a:t> measures the similarity between the microstate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icrosoft YaHei UI Light" panose="020B0502040204020203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 UI Light" panose="020B0502040204020203" pitchFamily="34" charset="-122"/>
                  </a:rPr>
                  <a:t> and the </a:t>
                </a:r>
                <a:r>
                  <a:rPr lang="en-US" altLang="zh-CN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 UI Light" panose="020B0502040204020203" pitchFamily="34" charset="-122"/>
                  </a:rPr>
                  <a:t>macrostate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 UI Light" panose="020B0502040204020203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icrosoft YaHei UI Light" panose="020B0502040204020203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 UI Light" panose="020B0502040204020203" pitchFamily="34" charset="-122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7D39A1-337F-D4B1-4B4D-03082EFFD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0" y="1155433"/>
                <a:ext cx="10469218" cy="391646"/>
              </a:xfrm>
              <a:prstGeom prst="rect">
                <a:avLst/>
              </a:prstGeom>
              <a:blipFill>
                <a:blip r:embed="rId5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E570EBE-E9B1-9B19-2710-E19BA5AAB0F5}"/>
                  </a:ext>
                </a:extLst>
              </p:cNvPr>
              <p:cNvSpPr txBox="1"/>
              <p:nvPr/>
            </p:nvSpPr>
            <p:spPr>
              <a:xfrm>
                <a:off x="371060" y="3970708"/>
                <a:ext cx="3969026" cy="407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 UI Light" panose="020B0502040204020203" pitchFamily="34" charset="-122"/>
                  </a:rPr>
                  <a:t>Metastability: </a:t>
                </a:r>
                <a14:m>
                  <m:oMath xmlns:m="http://schemas.openxmlformats.org/officeDocument/2006/math">
                    <m:r>
                      <a:rPr lang="zh-CN" altLang="en-US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П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E570EBE-E9B1-9B19-2710-E19BA5AAB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0" y="3970708"/>
                <a:ext cx="3969026" cy="407612"/>
              </a:xfrm>
              <a:prstGeom prst="rect">
                <a:avLst/>
              </a:prstGeom>
              <a:blipFill>
                <a:blip r:embed="rId6"/>
                <a:stretch>
                  <a:fillRect l="-1382" t="-2985" b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B158226-C506-A012-C2E9-A0301BB66A99}"/>
                  </a:ext>
                </a:extLst>
              </p:cNvPr>
              <p:cNvSpPr txBox="1"/>
              <p:nvPr/>
            </p:nvSpPr>
            <p:spPr>
              <a:xfrm>
                <a:off x="371060" y="4477033"/>
                <a:ext cx="3969026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 UI Light" panose="020B0502040204020203" pitchFamily="34" charset="-122"/>
                  </a:rPr>
                  <a:t>Crispness: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B158226-C506-A012-C2E9-A0301BB66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0" y="4477033"/>
                <a:ext cx="3969026" cy="392993"/>
              </a:xfrm>
              <a:prstGeom prst="rect">
                <a:avLst/>
              </a:prstGeom>
              <a:blipFill>
                <a:blip r:embed="rId7"/>
                <a:stretch>
                  <a:fillRect l="-1382" t="-1538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59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21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3169586" y="-117053"/>
            <a:ext cx="585288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Dimensionality Reduction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6ABA47C-7EFE-3358-668F-0402A659189F}"/>
              </a:ext>
            </a:extLst>
          </p:cNvPr>
          <p:cNvSpPr/>
          <p:nvPr/>
        </p:nvSpPr>
        <p:spPr>
          <a:xfrm>
            <a:off x="337131" y="1207260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E64E13-EEEA-4261-F1DB-6E15D07C023E}"/>
              </a:ext>
            </a:extLst>
          </p:cNvPr>
          <p:cNvSpPr txBox="1"/>
          <p:nvPr/>
        </p:nvSpPr>
        <p:spPr>
          <a:xfrm>
            <a:off x="627245" y="1232985"/>
            <a:ext cx="1893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VAMPnets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7DD17C-D0F8-4101-E556-A6EDA05C4CEB}"/>
              </a:ext>
            </a:extLst>
          </p:cNvPr>
          <p:cNvSpPr txBox="1"/>
          <p:nvPr/>
        </p:nvSpPr>
        <p:spPr>
          <a:xfrm>
            <a:off x="8709025" y="5183033"/>
            <a:ext cx="21804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Nat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Commun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 </a:t>
            </a: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9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, 5 (2018)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C8589D-4665-F77A-EF86-D7AB5D54C0C8}"/>
              </a:ext>
            </a:extLst>
          </p:cNvPr>
          <p:cNvSpPr txBox="1"/>
          <p:nvPr/>
        </p:nvSpPr>
        <p:spPr>
          <a:xfrm>
            <a:off x="2732838" y="1148001"/>
            <a:ext cx="699536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Variational Approach for Markovian Process based neural networks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0AEC2F-9560-3652-6BBB-643D7EF9AFD1}"/>
                  </a:ext>
                </a:extLst>
              </p:cNvPr>
              <p:cNvSpPr txBox="1"/>
              <p:nvPr/>
            </p:nvSpPr>
            <p:spPr>
              <a:xfrm>
                <a:off x="3331448" y="3175814"/>
                <a:ext cx="3606219" cy="1692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altLang="zh-CN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Helvetica" panose="020B060402020202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Helvetica" panose="020B0604020202020204" pitchFamily="34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Helvetica" panose="020B0604020202020204" pitchFamily="34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altLang="zh-CN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Helvetica" panose="020B060402020202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Helvetica" panose="020B0604020202020204" pitchFamily="34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Helvetica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Helvetica" panose="020B060402020202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Helvetica" panose="020B0604020202020204" pitchFamily="34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18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altLang="zh-CN" sz="18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Helvetica" panose="020B0604020202020204" pitchFamily="34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Helvetica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Helvetica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Helvetica" panose="020B0604020202020204" pitchFamily="34" charset="0"/>
                            </a:rPr>
                            <m:t>VAMP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Helvetica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Helvetica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00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−1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/</m:t>
                                  </m:r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2 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01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−1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/</m:t>
                                  </m:r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0AEC2F-9560-3652-6BBB-643D7EF9A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48" y="3175814"/>
                <a:ext cx="3606219" cy="1692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28D3A76-6A41-255E-B63E-77DF61003509}"/>
                  </a:ext>
                </a:extLst>
              </p:cNvPr>
              <p:cNvSpPr txBox="1"/>
              <p:nvPr/>
            </p:nvSpPr>
            <p:spPr>
              <a:xfrm>
                <a:off x="547688" y="1694749"/>
                <a:ext cx="7758112" cy="1341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宋体" panose="02010600030101010101" pitchFamily="2" charset="-122"/>
                    <a:cs typeface="Helvetica" panose="020B0604020202020204" pitchFamily="34" charset="0"/>
                  </a:rPr>
                  <a:t>l</a:t>
                </a:r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eft &amp; right: no explicit relationship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two parallel encoders 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Helvetica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Helvetica" panose="020B0604020202020204" pitchFamily="34" charset="0"/>
                  </a:rPr>
                  <a:t> </a:t>
                </a:r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and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Helvetica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ea typeface="宋体" panose="02010600030101010101" pitchFamily="2" charset="-122"/>
                  <a:cs typeface="Helvetica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maximize the VAMP-2 score as defined: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28D3A76-6A41-255E-B63E-77DF61003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88" y="1694749"/>
                <a:ext cx="7758112" cy="1341008"/>
              </a:xfrm>
              <a:prstGeom prst="rect">
                <a:avLst/>
              </a:prstGeom>
              <a:blipFill>
                <a:blip r:embed="rId4"/>
                <a:stretch>
                  <a:fillRect l="-707" b="-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2E2623C1-0C99-E6CD-E3F6-81E8D20B8F95}"/>
              </a:ext>
            </a:extLst>
          </p:cNvPr>
          <p:cNvGrpSpPr/>
          <p:nvPr/>
        </p:nvGrpSpPr>
        <p:grpSpPr>
          <a:xfrm>
            <a:off x="8439151" y="1658078"/>
            <a:ext cx="2675007" cy="3432232"/>
            <a:chOff x="5099051" y="2546565"/>
            <a:chExt cx="2675007" cy="343223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C007679-0F9A-367C-FB32-C1C1420AD0B8}"/>
                </a:ext>
              </a:extLst>
            </p:cNvPr>
            <p:cNvGrpSpPr/>
            <p:nvPr/>
          </p:nvGrpSpPr>
          <p:grpSpPr>
            <a:xfrm>
              <a:off x="5099051" y="2546565"/>
              <a:ext cx="2675007" cy="3432232"/>
              <a:chOff x="5099051" y="2546565"/>
              <a:chExt cx="2675007" cy="3432232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9BDC9921-3AB8-7B73-EE01-66E00C6A64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7218"/>
              <a:stretch/>
            </p:blipFill>
            <p:spPr>
              <a:xfrm>
                <a:off x="5099051" y="2546565"/>
                <a:ext cx="2076450" cy="3432232"/>
              </a:xfrm>
              <a:prstGeom prst="rect">
                <a:avLst/>
              </a:prstGeom>
            </p:spPr>
          </p:pic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6E9D9DC-5CED-7B61-5A6F-8608DD04D736}"/>
                  </a:ext>
                </a:extLst>
              </p:cNvPr>
              <p:cNvSpPr/>
              <p:nvPr/>
            </p:nvSpPr>
            <p:spPr>
              <a:xfrm>
                <a:off x="5270500" y="2736850"/>
                <a:ext cx="196850" cy="311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EB7BA01B-0789-FEF7-F402-1114617565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6137" t="55881" b="30818"/>
              <a:stretch/>
            </p:blipFill>
            <p:spPr>
              <a:xfrm>
                <a:off x="7175501" y="4188290"/>
                <a:ext cx="598557" cy="456536"/>
              </a:xfrm>
              <a:prstGeom prst="rect">
                <a:avLst/>
              </a:prstGeom>
            </p:spPr>
          </p:pic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96004F0-E369-4209-6730-23DA9A2491CE}"/>
                </a:ext>
              </a:extLst>
            </p:cNvPr>
            <p:cNvSpPr/>
            <p:nvPr/>
          </p:nvSpPr>
          <p:spPr>
            <a:xfrm>
              <a:off x="6978651" y="4502151"/>
              <a:ext cx="196850" cy="311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3FE14AC0-1A3C-49D8-6048-E70FA0615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45" y="5228148"/>
            <a:ext cx="1797142" cy="69218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A466C5D-A778-538E-A56A-DB39B35B4B96}"/>
              </a:ext>
            </a:extLst>
          </p:cNvPr>
          <p:cNvSpPr txBox="1"/>
          <p:nvPr/>
        </p:nvSpPr>
        <p:spPr>
          <a:xfrm>
            <a:off x="2931398" y="5073316"/>
            <a:ext cx="5285502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VAMPnets can be used in </a:t>
            </a:r>
            <a:r>
              <a:rPr lang="en-US" altLang="zh-CN" b="1" dirty="0">
                <a:solidFill>
                  <a:srgbClr val="C00000"/>
                </a:solidFill>
              </a:rPr>
              <a:t>irreversible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VAMPnets can directly yield state model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3CE3460-0C1F-3227-1D67-0C9992A4B5EA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374D81E5-4628-ABDC-EC68-F8748D281977}"/>
                </a:ext>
              </a:extLst>
            </p:cNvPr>
            <p:cNvSpPr/>
            <p:nvPr/>
          </p:nvSpPr>
          <p:spPr>
            <a:xfrm>
              <a:off x="1696282" y="6422119"/>
              <a:ext cx="3607238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2DE8BC5-021A-0C65-38A3-7A6AD36E6D06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9D89FA4-5E4C-6603-32D9-937B3475FF23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C5738E5-4BA4-DCD2-8F5C-FA8741FEE2C5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0CCD307-CCAF-239D-CD58-D3C08ED93765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4CF0DE3-C219-6886-4C01-1516B2648CA2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709485A-585C-F51C-73AC-99561A6634D3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A96F6F6-19C7-A4E0-070F-2D2A45882E6A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88516235-C455-942C-EFDC-E4A32066739E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GME models</a:t>
              </a: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8EF85D42-3260-579C-098F-E9990B37D641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065AC550-E279-6FDC-BCFB-CB7C48781CEC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2BD9BBDA-95FB-5960-81A6-5265ABEFDC58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A443DAD2-AFBB-B734-2F02-32254B71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178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A277D38-9DDB-0D39-AECF-C244D572C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86" y="897160"/>
            <a:ext cx="3260463" cy="2936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22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3169586" y="-117053"/>
            <a:ext cx="585288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Dimensionality Reduction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6ABA47C-7EFE-3358-668F-0402A659189F}"/>
              </a:ext>
            </a:extLst>
          </p:cNvPr>
          <p:cNvSpPr/>
          <p:nvPr/>
        </p:nvSpPr>
        <p:spPr>
          <a:xfrm>
            <a:off x="337131" y="1116969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E64E13-EEEA-4261-F1DB-6E15D07C023E}"/>
              </a:ext>
            </a:extLst>
          </p:cNvPr>
          <p:cNvSpPr txBox="1"/>
          <p:nvPr/>
        </p:nvSpPr>
        <p:spPr>
          <a:xfrm>
            <a:off x="627245" y="1142694"/>
            <a:ext cx="1893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SRVs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7DD17C-D0F8-4101-E556-A6EDA05C4CEB}"/>
              </a:ext>
            </a:extLst>
          </p:cNvPr>
          <p:cNvSpPr txBox="1"/>
          <p:nvPr/>
        </p:nvSpPr>
        <p:spPr>
          <a:xfrm>
            <a:off x="5410545" y="3422877"/>
            <a:ext cx="30650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1600" b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</a:t>
            </a:r>
            <a:r>
              <a:rPr lang="de-DE" altLang="zh-CN" sz="1600" b="0" i="1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altLang="zh-CN" sz="1600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de-DE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214114 (2019)</a:t>
            </a:r>
            <a:r>
              <a:rPr lang="de-DE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C8589D-4665-F77A-EF86-D7AB5D54C0C8}"/>
              </a:ext>
            </a:extLst>
          </p:cNvPr>
          <p:cNvSpPr txBox="1"/>
          <p:nvPr/>
        </p:nvSpPr>
        <p:spPr>
          <a:xfrm>
            <a:off x="2732838" y="1057710"/>
            <a:ext cx="370606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State-free Reversible VAMPnets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FDF7D3-7C2A-8B16-E154-80D768167EFA}"/>
              </a:ext>
            </a:extLst>
          </p:cNvPr>
          <p:cNvSpPr txBox="1"/>
          <p:nvPr/>
        </p:nvSpPr>
        <p:spPr>
          <a:xfrm>
            <a:off x="493643" y="3940593"/>
            <a:ext cx="10793413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torch.nn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VAMPNet_SRVNet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projector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deep_projector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network_type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SRVNet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lobe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network_lobe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1e-4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design a lobe</a:t>
            </a:r>
            <a:b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past, future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TimeLaggedDataset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trajs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trajs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lagtime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train_loader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validation_loader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split_train_validate_data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pastdata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past,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futuredata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future, 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                            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validation_ratio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train_batchsize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projector.fit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train_loader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train_loader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num_epochs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validation_loader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validation_loader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825955-F945-4ED3-2EE9-6EE7649EF4A8}"/>
              </a:ext>
            </a:extLst>
          </p:cNvPr>
          <p:cNvSpPr txBox="1"/>
          <p:nvPr/>
        </p:nvSpPr>
        <p:spPr>
          <a:xfrm>
            <a:off x="5132003" y="4058304"/>
            <a:ext cx="6081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https://github.com/xuhuihuang/GME_tutorials/tree/main/decomposition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2AA57F-BD6C-AA0B-5AB2-3BF21FC10D1C}"/>
                  </a:ext>
                </a:extLst>
              </p:cNvPr>
              <p:cNvSpPr txBox="1"/>
              <p:nvPr/>
            </p:nvSpPr>
            <p:spPr>
              <a:xfrm>
                <a:off x="1316250" y="1914444"/>
                <a:ext cx="4560706" cy="14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SRVs generate collective variables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Only in reversible system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The loss function can be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Helvetica" panose="020B0604020202020204" pitchFamily="34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Helvetica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2AA57F-BD6C-AA0B-5AB2-3BF21FC1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250" y="1914444"/>
                <a:ext cx="4560706" cy="1410194"/>
              </a:xfrm>
              <a:prstGeom prst="rect">
                <a:avLst/>
              </a:prstGeom>
              <a:blipFill>
                <a:blip r:embed="rId4"/>
                <a:stretch>
                  <a:fillRect l="-936" r="-668" b="-47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CDAB4C89-1A37-9CA8-2BD1-0FF711E35331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0F70FC05-98CA-E314-DDD7-EC3A5E00EA11}"/>
                </a:ext>
              </a:extLst>
            </p:cNvPr>
            <p:cNvSpPr/>
            <p:nvPr/>
          </p:nvSpPr>
          <p:spPr>
            <a:xfrm>
              <a:off x="1696282" y="6422119"/>
              <a:ext cx="3607238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9A249B8-FB16-C886-30D1-334997365186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9465332-5916-2C36-8B7A-C2F1B1B9F05B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3BE9535-1C91-1C20-D8EC-73FA1C554EBE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AF7B225-AC5C-B221-4687-DABB1B8507B4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ACACA01-FF33-FDF2-E73F-32051CE66C7B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6056F99-D32F-F6BE-8832-FACABB9C66D0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280BC26-9F79-831E-CB53-030A91450C8A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1618E3-A727-B4DD-7C6B-3468190D4265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GME models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A3F88290-0A0B-CF34-8930-42D31E45A4C3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326A298E-2F7A-F4B6-3343-A482BABD43DD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BC1630B1-AEA0-5008-6C49-61BEFBB3C07F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5628BA77-204C-2F9F-FB0D-BB5481ED9F0E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CD8E045-8E3B-D249-068B-15EC5C2033BB}"/>
              </a:ext>
            </a:extLst>
          </p:cNvPr>
          <p:cNvSpPr txBox="1"/>
          <p:nvPr/>
        </p:nvSpPr>
        <p:spPr>
          <a:xfrm>
            <a:off x="6438900" y="2566101"/>
            <a:ext cx="1675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Similar to </a:t>
            </a:r>
            <a:r>
              <a:rPr lang="en-US" altLang="zh-CN" dirty="0" err="1"/>
              <a:t>tICA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991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23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618715" y="-117053"/>
            <a:ext cx="295465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GME Models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9C03A7-3F5F-39F3-D09C-DCF28CE27905}"/>
              </a:ext>
            </a:extLst>
          </p:cNvPr>
          <p:cNvGrpSpPr/>
          <p:nvPr/>
        </p:nvGrpSpPr>
        <p:grpSpPr>
          <a:xfrm>
            <a:off x="197083" y="6356350"/>
            <a:ext cx="11797834" cy="449758"/>
            <a:chOff x="197083" y="6337486"/>
            <a:chExt cx="11797834" cy="44975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5758980-BFD3-D9D2-F85A-D3A3FC72ECDD}"/>
                </a:ext>
              </a:extLst>
            </p:cNvPr>
            <p:cNvSpPr/>
            <p:nvPr/>
          </p:nvSpPr>
          <p:spPr>
            <a:xfrm>
              <a:off x="1696280" y="6422119"/>
              <a:ext cx="1019091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32291D6-F6FD-8DA9-F8A9-F4D0CD0460AF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5B263AEF-9C82-0EA7-3D39-81D0D25A38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FA8144-65AB-7ECA-6FA7-A57C881B5AC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D4E006-C954-5507-64AC-E30E966C21C3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CAFCE1-7040-90FE-439E-C1E0ACF7AF88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C265F1-A922-847C-AC1E-2133A0F3224D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059A08-E16C-1835-4073-202F79F2CF5C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5EDD82-2D83-2AF3-3216-F518AFAB0005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GME models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323075E-0178-90C6-D2C2-E61993C24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C6FDD2B-EDA3-2147-6C2C-1709A26BA59A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24CE698-C614-1C0D-E34A-B7D9BA68977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4D431AC-69FB-D66F-944F-A198277E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DD51DBC-D52D-2175-F503-D85BB77EAF20}"/>
              </a:ext>
            </a:extLst>
          </p:cNvPr>
          <p:cNvSpPr/>
          <p:nvPr/>
        </p:nvSpPr>
        <p:spPr>
          <a:xfrm>
            <a:off x="337131" y="1056781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qMSM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4AB4FE8-E308-983E-596D-D049C4D9FD91}"/>
                  </a:ext>
                </a:extLst>
              </p:cNvPr>
              <p:cNvSpPr txBox="1"/>
              <p:nvPr/>
            </p:nvSpPr>
            <p:spPr>
              <a:xfrm>
                <a:off x="5612755" y="4320275"/>
                <a:ext cx="3632451" cy="1246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HK" altLang="zh-CN" ker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zh-CN" b="0" i="0" kern="0" smtClean="0"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HK" altLang="zh-CN" ker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HK" altLang="zh-CN" ker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altLang="zh-CN" ker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CN" kern="0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HK" altLang="zh-CN" ker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HK" altLang="zh-CN" ker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HK" altLang="zh-CN" kern="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HK" altLang="zh-CN" ker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HK" altLang="zh-CN" kern="0">
                                  <a:effectLst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HK" altLang="zh-CN" ker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HK" altLang="zh-CN" ker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HK" altLang="zh-CN" ker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HK" altLang="zh-CN" ker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HK" altLang="zh-CN" ker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b="0" i="0" kern="0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</m:nary>
                                      <m:r>
                                        <a:rPr lang="en-HK" altLang="zh-CN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HK" altLang="zh-CN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zh-CN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4AB4FE8-E308-983E-596D-D049C4D9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55" y="4320275"/>
                <a:ext cx="3632451" cy="1246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BB6B4C4-64A9-B806-F3EF-AC73049CE6EF}"/>
                  </a:ext>
                </a:extLst>
              </p:cNvPr>
              <p:cNvSpPr txBox="1"/>
              <p:nvPr/>
            </p:nvSpPr>
            <p:spPr>
              <a:xfrm>
                <a:off x="278526" y="2524353"/>
                <a:ext cx="5026923" cy="734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sup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BB6B4C4-64A9-B806-F3EF-AC73049C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6" y="2524353"/>
                <a:ext cx="5026923" cy="734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78FEAC9-D3C0-6224-CECE-6339F019C0BF}"/>
                  </a:ext>
                </a:extLst>
              </p:cNvPr>
              <p:cNvSpPr txBox="1"/>
              <p:nvPr/>
            </p:nvSpPr>
            <p:spPr>
              <a:xfrm>
                <a:off x="505418" y="3760957"/>
                <a:ext cx="4960662" cy="2118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Step: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dirty="0"/>
                  <a:t>Input: </a:t>
                </a:r>
                <a:r>
                  <a:rPr lang="en-US" altLang="zh-CN" dirty="0" err="1"/>
                  <a:t>Macrostate</a:t>
                </a:r>
                <a:r>
                  <a:rPr lang="en-US" altLang="zh-CN" dirty="0"/>
                  <a:t> TPM: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zh-CN" dirty="0"/>
                  <a:t>Calculate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&amp; MIK plot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dirty="0"/>
                  <a:t>Use </a:t>
                </a:r>
                <a:r>
                  <a:rPr lang="en-US" altLang="zh-CN" dirty="0" err="1"/>
                  <a:t>qMSM</a:t>
                </a:r>
                <a:r>
                  <a:rPr lang="en-US" altLang="zh-CN" dirty="0"/>
                  <a:t> for prediction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dirty="0"/>
                  <a:t>Compare the predicted TPM and MD TPM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78FEAC9-D3C0-6224-CECE-6339F019C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18" y="3760957"/>
                <a:ext cx="4960662" cy="2118529"/>
              </a:xfrm>
              <a:prstGeom prst="rect">
                <a:avLst/>
              </a:prstGeom>
              <a:blipFill>
                <a:blip r:embed="rId5"/>
                <a:stretch>
                  <a:fillRect l="-1106" b="-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75AFA452-7F4F-3C5B-F7CA-B3D8C8E91811}"/>
              </a:ext>
            </a:extLst>
          </p:cNvPr>
          <p:cNvSpPr txBox="1"/>
          <p:nvPr/>
        </p:nvSpPr>
        <p:spPr>
          <a:xfrm>
            <a:off x="2791987" y="1056781"/>
            <a:ext cx="2913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Quasi Markov State Model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CBDF025-ACA8-DAF0-0757-E84B70EBF23E}"/>
              </a:ext>
            </a:extLst>
          </p:cNvPr>
          <p:cNvSpPr txBox="1"/>
          <p:nvPr/>
        </p:nvSpPr>
        <p:spPr>
          <a:xfrm>
            <a:off x="5779647" y="1064093"/>
            <a:ext cx="3587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J Chem Phys </a:t>
            </a: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153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 (1), 014105 (2020)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A05BB34-B9DE-58E6-94E9-1F16449EE18A}"/>
                  </a:ext>
                </a:extLst>
              </p:cNvPr>
              <p:cNvSpPr txBox="1"/>
              <p:nvPr/>
            </p:nvSpPr>
            <p:spPr>
              <a:xfrm>
                <a:off x="5026039" y="2014705"/>
                <a:ext cx="7050615" cy="723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begChr m:val="["/>
                              <m:endChr m:val="]"/>
                              <m:sepChr m:val=","/>
                              <m:ctrlPr>
                                <a:rPr lang="zh-CN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den>
                              </m:f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A05BB34-B9DE-58E6-94E9-1F16449EE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39" y="2014705"/>
                <a:ext cx="7050615" cy="7232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F81CB6C-CEE4-D900-5A70-1D76323B852B}"/>
                  </a:ext>
                </a:extLst>
              </p:cNvPr>
              <p:cNvSpPr txBox="1"/>
              <p:nvPr/>
            </p:nvSpPr>
            <p:spPr>
              <a:xfrm>
                <a:off x="4958306" y="2879375"/>
                <a:ext cx="7186082" cy="693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acc>
                            <m:accPr>
                              <m:chr m:val="̇"/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F81CB6C-CEE4-D900-5A70-1D76323B8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306" y="2879375"/>
                <a:ext cx="7186082" cy="6934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86A36DC1-7221-0F7A-35EE-4CD37938AED6}"/>
              </a:ext>
            </a:extLst>
          </p:cNvPr>
          <p:cNvSpPr/>
          <p:nvPr/>
        </p:nvSpPr>
        <p:spPr>
          <a:xfrm>
            <a:off x="5221208" y="1977834"/>
            <a:ext cx="6665991" cy="16506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7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24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618715" y="-117053"/>
            <a:ext cx="295465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GME Models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9C03A7-3F5F-39F3-D09C-DCF28CE27905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5758980-BFD3-D9D2-F85A-D3A3FC72ECDD}"/>
                </a:ext>
              </a:extLst>
            </p:cNvPr>
            <p:cNvSpPr/>
            <p:nvPr/>
          </p:nvSpPr>
          <p:spPr>
            <a:xfrm>
              <a:off x="1696280" y="6422119"/>
              <a:ext cx="1019091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32291D6-F6FD-8DA9-F8A9-F4D0CD0460AF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5B263AEF-9C82-0EA7-3D39-81D0D25A38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FA8144-65AB-7ECA-6FA7-A57C881B5AC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D4E006-C954-5507-64AC-E30E966C21C3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CAFCE1-7040-90FE-439E-C1E0ACF7AF88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C265F1-A922-847C-AC1E-2133A0F3224D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059A08-E16C-1835-4073-202F79F2CF5C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5EDD82-2D83-2AF3-3216-F518AFAB0005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GME models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323075E-0178-90C6-D2C2-E61993C24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C6FDD2B-EDA3-2147-6C2C-1709A26BA59A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24CE698-C614-1C0D-E34A-B7D9BA68977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4D431AC-69FB-D66F-944F-A198277E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DD51DBC-D52D-2175-F503-D85BB77EAF20}"/>
              </a:ext>
            </a:extLst>
          </p:cNvPr>
          <p:cNvSpPr/>
          <p:nvPr/>
        </p:nvSpPr>
        <p:spPr>
          <a:xfrm>
            <a:off x="337131" y="1056781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qMSM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01644-067B-AE9C-BB59-97F4E37E3901}"/>
              </a:ext>
            </a:extLst>
          </p:cNvPr>
          <p:cNvSpPr txBox="1"/>
          <p:nvPr/>
        </p:nvSpPr>
        <p:spPr>
          <a:xfrm>
            <a:off x="1581111" y="1672978"/>
            <a:ext cx="9029778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QuasiMSM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delta_t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unit: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600" dirty="0">
                <a:solidFill>
                  <a:srgbClr val="008000"/>
                </a:solidFill>
                <a:latin typeface="Consolas" panose="020B0609020204030204" pitchFamily="49" charset="0"/>
              </a:rPr>
              <a:t>Choose the proper </a:t>
            </a:r>
            <a:r>
              <a:rPr lang="en-US" altLang="zh-CN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tau_k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QuasiMSM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TPM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tau_k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delta_t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delta_t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rmse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scan range 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qmsm_mik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.mik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MIK list with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tau_k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1 to 55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qmsm_</a:t>
            </a:r>
            <a:r>
              <a:rPr lang="en-US" altLang="zh-CN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memory kernel matrix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CB7C99-9F2B-3A75-AB04-1D3C15724226}"/>
              </a:ext>
            </a:extLst>
          </p:cNvPr>
          <p:cNvSpPr txBox="1"/>
          <p:nvPr/>
        </p:nvSpPr>
        <p:spPr>
          <a:xfrm>
            <a:off x="5152358" y="1256113"/>
            <a:ext cx="68276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https://github.com/xuhuihuang/GME_tutorials/blob/main/quasi-MSM/qmsm.py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4F8A4D8-5125-8FDC-9EF5-4F4C4BC8F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2" t="6631" b="69229"/>
          <a:stretch/>
        </p:blipFill>
        <p:spPr bwMode="auto">
          <a:xfrm>
            <a:off x="1694661" y="3895495"/>
            <a:ext cx="3444043" cy="23566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0E95903-BAFC-1725-DD11-88C8064E1E78}"/>
                  </a:ext>
                </a:extLst>
              </p:cNvPr>
              <p:cNvSpPr txBox="1"/>
              <p:nvPr/>
            </p:nvSpPr>
            <p:spPr>
              <a:xfrm>
                <a:off x="2859390" y="4385081"/>
                <a:ext cx="2378721" cy="456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CN" dirty="0"/>
                  <a:t> : MIK in a plateau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0E95903-BAFC-1725-DD11-88C8064E1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390" y="4385081"/>
                <a:ext cx="2378721" cy="45653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5A29E5DC-471F-42A8-E2EF-E54F7FB9A442}"/>
              </a:ext>
            </a:extLst>
          </p:cNvPr>
          <p:cNvSpPr txBox="1"/>
          <p:nvPr/>
        </p:nvSpPr>
        <p:spPr>
          <a:xfrm>
            <a:off x="8987515" y="4565924"/>
            <a:ext cx="230636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qMSM</a:t>
            </a:r>
            <a:r>
              <a:rPr lang="en-US" altLang="zh-CN" dirty="0"/>
              <a:t> suffers from numerical instability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04F734C-3176-C21C-444A-5E0D4D7EFE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31070"/>
          <a:stretch/>
        </p:blipFill>
        <p:spPr bwMode="auto">
          <a:xfrm>
            <a:off x="6714231" y="3820492"/>
            <a:ext cx="2257007" cy="2331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148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25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618715" y="-117053"/>
            <a:ext cx="295465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GME Models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9C03A7-3F5F-39F3-D09C-DCF28CE27905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5758980-BFD3-D9D2-F85A-D3A3FC72ECDD}"/>
                </a:ext>
              </a:extLst>
            </p:cNvPr>
            <p:cNvSpPr/>
            <p:nvPr/>
          </p:nvSpPr>
          <p:spPr>
            <a:xfrm>
              <a:off x="1696280" y="6422119"/>
              <a:ext cx="1019091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32291D6-F6FD-8DA9-F8A9-F4D0CD0460AF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5B263AEF-9C82-0EA7-3D39-81D0D25A38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FA8144-65AB-7ECA-6FA7-A57C881B5AC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D4E006-C954-5507-64AC-E30E966C21C3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CAFCE1-7040-90FE-439E-C1E0ACF7AF88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C265F1-A922-847C-AC1E-2133A0F3224D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059A08-E16C-1835-4073-202F79F2CF5C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5EDD82-2D83-2AF3-3216-F518AFAB0005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GME models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323075E-0178-90C6-D2C2-E61993C24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C6FDD2B-EDA3-2147-6C2C-1709A26BA59A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24CE698-C614-1C0D-E34A-B7D9BA68977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4D431AC-69FB-D66F-944F-A198277E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DD51DBC-D52D-2175-F503-D85BB77EAF20}"/>
              </a:ext>
            </a:extLst>
          </p:cNvPr>
          <p:cNvSpPr/>
          <p:nvPr/>
        </p:nvSpPr>
        <p:spPr>
          <a:xfrm>
            <a:off x="337131" y="1056781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qMSM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01644-067B-AE9C-BB59-97F4E37E3901}"/>
              </a:ext>
            </a:extLst>
          </p:cNvPr>
          <p:cNvSpPr txBox="1"/>
          <p:nvPr/>
        </p:nvSpPr>
        <p:spPr>
          <a:xfrm>
            <a:off x="1581111" y="1706084"/>
            <a:ext cx="9029778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Build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qMSM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QuasiMSM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TPM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tau_k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delta_t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delta_t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qmsm_time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qmsm_tpm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.predict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TPM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Use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for prediction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qmsm_rmse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.rmse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RMSE list of the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models with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tau_k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1 to 15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qmsm_its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.timescales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TPM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ITS_t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ITS predicted by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qMSM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at 10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C313F8C-B09D-38DB-B2FE-F4EA631DB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1" y="3429000"/>
            <a:ext cx="3578653" cy="2844433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C12160D-D102-7D56-82F1-BDDD5558C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575" y="3439944"/>
            <a:ext cx="5057315" cy="29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80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26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618715" y="-117053"/>
            <a:ext cx="295465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GME Models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9C03A7-3F5F-39F3-D09C-DCF28CE27905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5758980-BFD3-D9D2-F85A-D3A3FC72ECDD}"/>
                </a:ext>
              </a:extLst>
            </p:cNvPr>
            <p:cNvSpPr/>
            <p:nvPr/>
          </p:nvSpPr>
          <p:spPr>
            <a:xfrm>
              <a:off x="1696280" y="6422119"/>
              <a:ext cx="1019091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32291D6-F6FD-8DA9-F8A9-F4D0CD0460AF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5B263AEF-9C82-0EA7-3D39-81D0D25A38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FA8144-65AB-7ECA-6FA7-A57C881B5AC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D4E006-C954-5507-64AC-E30E966C21C3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CAFCE1-7040-90FE-439E-C1E0ACF7AF88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C265F1-A922-847C-AC1E-2133A0F3224D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059A08-E16C-1835-4073-202F79F2CF5C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5EDD82-2D83-2AF3-3216-F518AFAB0005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GME models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323075E-0178-90C6-D2C2-E61993C24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C6FDD2B-EDA3-2147-6C2C-1709A26BA59A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24CE698-C614-1C0D-E34A-B7D9BA68977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4D431AC-69FB-D66F-944F-A198277E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DD51DBC-D52D-2175-F503-D85BB77EAF20}"/>
              </a:ext>
            </a:extLst>
          </p:cNvPr>
          <p:cNvSpPr/>
          <p:nvPr/>
        </p:nvSpPr>
        <p:spPr>
          <a:xfrm>
            <a:off x="337131" y="1056781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IGME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0F0A6-72E3-B3D3-BD05-4AEDD97B4653}"/>
                  </a:ext>
                </a:extLst>
              </p:cNvPr>
              <p:cNvSpPr txBox="1"/>
              <p:nvPr/>
            </p:nvSpPr>
            <p:spPr>
              <a:xfrm>
                <a:off x="526981" y="2169413"/>
                <a:ext cx="4963747" cy="879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cs typeface="+mn-ea"/>
                    <a:sym typeface="+mn-lt"/>
                  </a:rPr>
                  <a:t>Use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𝑻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MD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Helvetica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Helvetica" panose="020B0604020202020204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𝑻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MD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Helvetica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Helvetica" panose="020B0604020202020204" pitchFamily="34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Δ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𝑻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MD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Helvetica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Helvetica" panose="020B0604020202020204" pitchFamily="34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cs typeface="+mn-ea"/>
                    <a:sym typeface="+mn-lt"/>
                  </a:rPr>
                  <a:t> for least square fitting </a:t>
                </a:r>
                <a:endParaRPr lang="en-US" altLang="zh-CN" sz="18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0F0A6-72E3-B3D3-BD05-4AEDD97B4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1" y="2169413"/>
                <a:ext cx="4963747" cy="879472"/>
              </a:xfrm>
              <a:prstGeom prst="rect">
                <a:avLst/>
              </a:prstGeom>
              <a:blipFill>
                <a:blip r:embed="rId3"/>
                <a:stretch>
                  <a:fillRect l="-982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DD7B074-5E86-42A1-82AD-3E27C58095A5}"/>
                  </a:ext>
                </a:extLst>
              </p:cNvPr>
              <p:cNvSpPr txBox="1"/>
              <p:nvPr/>
            </p:nvSpPr>
            <p:spPr>
              <a:xfrm>
                <a:off x="343934" y="1742205"/>
                <a:ext cx="2117029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p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DD7B074-5E86-42A1-82AD-3E27C580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34" y="1742205"/>
                <a:ext cx="2117029" cy="376770"/>
              </a:xfrm>
              <a:prstGeom prst="rect">
                <a:avLst/>
              </a:prstGeom>
              <a:blipFill>
                <a:blip r:embed="rId4"/>
                <a:stretch>
                  <a:fillRect r="-5747"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F520501-6AFD-022C-237E-5921F89CB7B9}"/>
                  </a:ext>
                </a:extLst>
              </p:cNvPr>
              <p:cNvSpPr txBox="1"/>
              <p:nvPr/>
            </p:nvSpPr>
            <p:spPr>
              <a:xfrm>
                <a:off x="505418" y="3215834"/>
                <a:ext cx="5093625" cy="2118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Step: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dirty="0"/>
                  <a:t>Input: </a:t>
                </a:r>
                <a:r>
                  <a:rPr lang="en-US" altLang="zh-CN" dirty="0" err="1"/>
                  <a:t>Macrostate</a:t>
                </a:r>
                <a:r>
                  <a:rPr lang="en-US" altLang="zh-CN" dirty="0"/>
                  <a:t> TPM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dirty="0"/>
                  <a:t>RMSE plot: scanning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dirty="0"/>
                  <a:t>Build IGME for prediction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dirty="0"/>
                  <a:t>Compare the predicted TPM and MD TPM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F520501-6AFD-022C-237E-5921F89CB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18" y="3215834"/>
                <a:ext cx="5093625" cy="2118529"/>
              </a:xfrm>
              <a:prstGeom prst="rect">
                <a:avLst/>
              </a:prstGeom>
              <a:blipFill>
                <a:blip r:embed="rId5"/>
                <a:stretch>
                  <a:fillRect l="-1078" b="-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ED4A685B-6FA4-B4EE-3986-F24977338A37}"/>
              </a:ext>
            </a:extLst>
          </p:cNvPr>
          <p:cNvSpPr txBox="1"/>
          <p:nvPr/>
        </p:nvSpPr>
        <p:spPr>
          <a:xfrm>
            <a:off x="2687736" y="1070821"/>
            <a:ext cx="443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Integrative Generalized Master Equation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9D9A6F-D973-9972-8451-64EAAF316433}"/>
              </a:ext>
            </a:extLst>
          </p:cNvPr>
          <p:cNvSpPr/>
          <p:nvPr/>
        </p:nvSpPr>
        <p:spPr>
          <a:xfrm>
            <a:off x="526981" y="1742205"/>
            <a:ext cx="2010810" cy="426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6D9B6B2-B670-61E3-E894-6D3AA210F683}"/>
              </a:ext>
            </a:extLst>
          </p:cNvPr>
          <p:cNvSpPr txBox="1"/>
          <p:nvPr/>
        </p:nvSpPr>
        <p:spPr>
          <a:xfrm>
            <a:off x="505418" y="5557229"/>
            <a:ext cx="3304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J Chem Phys </a:t>
            </a: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159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 (13), 134106 (2023)</a:t>
            </a:r>
            <a:endParaRPr lang="zh-CN" altLang="en-US" sz="16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AFCD30-BC04-0BB6-246F-3BED346CED2F}"/>
              </a:ext>
            </a:extLst>
          </p:cNvPr>
          <p:cNvSpPr txBox="1"/>
          <p:nvPr/>
        </p:nvSpPr>
        <p:spPr>
          <a:xfrm>
            <a:off x="5599043" y="1742205"/>
            <a:ext cx="633984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igme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IGMENS, IGME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delta_t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unit: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ps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Scan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tau_k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and L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IGME()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scan_output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.scan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input_data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TPM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FEB794C-6FA2-3C75-4E85-B077AAA1B1E7}"/>
                  </a:ext>
                </a:extLst>
              </p:cNvPr>
              <p:cNvSpPr txBox="1"/>
              <p:nvPr/>
            </p:nvSpPr>
            <p:spPr>
              <a:xfrm>
                <a:off x="5393552" y="4067438"/>
                <a:ext cx="609600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sSubSup>
                                                <m:sSubSup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zh-CN" alt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zh-CN" altLang="en-US" b="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MD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zh-CN" altLang="en-US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sSubSup>
                                                <m:sSubSupPr>
                                                  <m:ctrlPr>
                                                    <a:rPr lang="zh-CN" altLang="en-US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zh-CN" alt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zh-CN" altLang="en-US" b="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IGME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zh-CN" altLang="en-US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zh-CN" altLang="en-US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zh-CN" alt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FEB794C-6FA2-3C75-4E85-B077AAA1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552" y="4067438"/>
                <a:ext cx="6096000" cy="1169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58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27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618715" y="-117053"/>
            <a:ext cx="295465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GME Models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9C03A7-3F5F-39F3-D09C-DCF28CE27905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5758980-BFD3-D9D2-F85A-D3A3FC72ECDD}"/>
                </a:ext>
              </a:extLst>
            </p:cNvPr>
            <p:cNvSpPr/>
            <p:nvPr/>
          </p:nvSpPr>
          <p:spPr>
            <a:xfrm>
              <a:off x="1696280" y="6422119"/>
              <a:ext cx="1019091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32291D6-F6FD-8DA9-F8A9-F4D0CD0460AF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5B263AEF-9C82-0EA7-3D39-81D0D25A38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FA8144-65AB-7ECA-6FA7-A57C881B5AC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D4E006-C954-5507-64AC-E30E966C21C3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CAFCE1-7040-90FE-439E-C1E0ACF7AF88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C265F1-A922-847C-AC1E-2133A0F3224D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059A08-E16C-1835-4073-202F79F2CF5C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5EDD82-2D83-2AF3-3216-F518AFAB0005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GME models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323075E-0178-90C6-D2C2-E61993C24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C6FDD2B-EDA3-2147-6C2C-1709A26BA59A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24CE698-C614-1C0D-E34A-B7D9BA68977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4D431AC-69FB-D66F-944F-A198277E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DD51DBC-D52D-2175-F503-D85BB77EAF20}"/>
              </a:ext>
            </a:extLst>
          </p:cNvPr>
          <p:cNvSpPr/>
          <p:nvPr/>
        </p:nvSpPr>
        <p:spPr>
          <a:xfrm>
            <a:off x="337131" y="1056781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IGME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E6705-3E0F-F207-5208-53A4DE1408AF}"/>
              </a:ext>
            </a:extLst>
          </p:cNvPr>
          <p:cNvSpPr txBox="1"/>
          <p:nvPr/>
        </p:nvSpPr>
        <p:spPr>
          <a:xfrm>
            <a:off x="1719004" y="1631608"/>
            <a:ext cx="8931137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Build top IGME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igme_top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.top_model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scan_output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Select the top IGME model</a:t>
            </a:r>
          </a:p>
          <a:p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igme_tpm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igme_top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.predict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TPM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Use IGME for prediction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igme_top_rmse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igme_top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.rmse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RMSE of the top IGME model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igme_mik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igme_top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.mik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delta_t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igme_its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igme_top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.timescales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delta_t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ITS predicted by top IGME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96E1321-5AB3-748D-4F2B-F1A0CF95D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44" y="3573835"/>
            <a:ext cx="4354637" cy="251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BA056DE-2511-E6CD-4E5E-0485499C3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2" t="6631" b="69229"/>
          <a:stretch/>
        </p:blipFill>
        <p:spPr bwMode="auto">
          <a:xfrm>
            <a:off x="1933113" y="3634621"/>
            <a:ext cx="3444043" cy="2356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831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28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618715" y="-117053"/>
            <a:ext cx="295465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GME Models</a:t>
            </a: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9C03A7-3F5F-39F3-D09C-DCF28CE27905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5758980-BFD3-D9D2-F85A-D3A3FC72ECDD}"/>
                </a:ext>
              </a:extLst>
            </p:cNvPr>
            <p:cNvSpPr/>
            <p:nvPr/>
          </p:nvSpPr>
          <p:spPr>
            <a:xfrm>
              <a:off x="1696280" y="6422119"/>
              <a:ext cx="10190919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32291D6-F6FD-8DA9-F8A9-F4D0CD0460AF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5B263AEF-9C82-0EA7-3D39-81D0D25A38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FA8144-65AB-7ECA-6FA7-A57C881B5ACD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D4E006-C954-5507-64AC-E30E966C21C3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CAFCE1-7040-90FE-439E-C1E0ACF7AF88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C265F1-A922-847C-AC1E-2133A0F3224D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059A08-E16C-1835-4073-202F79F2CF5C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5EDD82-2D83-2AF3-3216-F518AFAB0005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GME models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323075E-0178-90C6-D2C2-E61993C24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C6FDD2B-EDA3-2147-6C2C-1709A26BA59A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24CE698-C614-1C0D-E34A-B7D9BA68977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4D431AC-69FB-D66F-944F-A198277E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DD51DBC-D52D-2175-F503-D85BB77EAF20}"/>
              </a:ext>
            </a:extLst>
          </p:cNvPr>
          <p:cNvSpPr/>
          <p:nvPr/>
        </p:nvSpPr>
        <p:spPr>
          <a:xfrm>
            <a:off x="337131" y="1056781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IGME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5E6705-3E0F-F207-5208-53A4DE1408AF}"/>
              </a:ext>
            </a:extLst>
          </p:cNvPr>
          <p:cNvSpPr txBox="1"/>
          <p:nvPr/>
        </p:nvSpPr>
        <p:spPr>
          <a:xfrm>
            <a:off x="1719004" y="2554936"/>
            <a:ext cx="8931137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Compute MIK and ITS based on top 5% IGME models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top_outputs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igme.top_outputs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scan_output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max_its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1e5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igme_mik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top_outputs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mik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])[:,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delta_t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igme_its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top_outputs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'timescales'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zh-CN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delta_t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67B3C9-7C4D-2648-9653-78ABB9B0CF36}"/>
              </a:ext>
            </a:extLst>
          </p:cNvPr>
          <p:cNvSpPr txBox="1"/>
          <p:nvPr/>
        </p:nvSpPr>
        <p:spPr>
          <a:xfrm>
            <a:off x="695035" y="1615845"/>
            <a:ext cx="443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If you want to have the top 5% models: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0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32B3E4DD-43B3-0E07-B92A-9F7BEED93CEE}"/>
              </a:ext>
            </a:extLst>
          </p:cNvPr>
          <p:cNvSpPr txBox="1"/>
          <p:nvPr/>
        </p:nvSpPr>
        <p:spPr>
          <a:xfrm>
            <a:off x="764908" y="3183249"/>
            <a:ext cx="382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effectLst/>
              </a:rPr>
              <a:t>State Transitions are Markovian </a:t>
            </a:r>
            <a:endParaRPr lang="zh-CN" altLang="en-US" b="1" dirty="0"/>
          </a:p>
        </p:txBody>
      </p:sp>
      <p:sp>
        <p:nvSpPr>
          <p:cNvPr id="126" name="灯片编号占位符 1">
            <a:extLst>
              <a:ext uri="{FF2B5EF4-FFF2-40B4-BE49-F238E27FC236}">
                <a16:creationId xmlns:a16="http://schemas.microsoft.com/office/drawing/2014/main" id="{17975E94-8275-2DA4-E4B6-8EAFCDC8F9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320049" y="6356350"/>
            <a:ext cx="2743200" cy="365125"/>
          </a:xfrm>
        </p:spPr>
        <p:txBody>
          <a:bodyPr/>
          <a:lstStyle/>
          <a:p>
            <a:fld id="{4A5FE87B-CA2C-4553-B088-9482606F2EE0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pPr/>
              <a:t>3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C5C220D-2A9C-B439-E237-A17085D37F2D}"/>
                  </a:ext>
                </a:extLst>
              </p:cNvPr>
              <p:cNvSpPr txBox="1"/>
              <p:nvPr/>
            </p:nvSpPr>
            <p:spPr>
              <a:xfrm>
                <a:off x="764908" y="923029"/>
                <a:ext cx="2672003" cy="3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𝒏</m:t>
                    </m:r>
                  </m:oMath>
                </a14:m>
                <a:r>
                  <a:rPr lang="en-US" altLang="zh-CN" sz="1800" b="1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-state </a:t>
                </a:r>
                <a:r>
                  <a:rPr lang="en-US" altLang="zh-CN" b="1" dirty="0">
                    <a:ea typeface="宋体" panose="02010600030101010101" pitchFamily="2" charset="-122"/>
                    <a:cs typeface="Helvetica" panose="020B0604020202020204" pitchFamily="34" charset="0"/>
                  </a:rPr>
                  <a:t>model</a:t>
                </a:r>
                <a:r>
                  <a:rPr lang="en-US" altLang="zh-CN" sz="1800" dirty="0">
                    <a:effectLst/>
                    <a:ea typeface="宋体" panose="02010600030101010101" pitchFamily="2" charset="-122"/>
                    <a:cs typeface="Helvetica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Helvetica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Helvetica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C5C220D-2A9C-B439-E237-A17085D3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" y="923029"/>
                <a:ext cx="2672003" cy="370358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B5EAFE7D-0E92-0B1D-E50B-F75991EA1D13}"/>
              </a:ext>
            </a:extLst>
          </p:cNvPr>
          <p:cNvGrpSpPr/>
          <p:nvPr/>
        </p:nvGrpSpPr>
        <p:grpSpPr>
          <a:xfrm>
            <a:off x="863121" y="5277195"/>
            <a:ext cx="4575160" cy="432350"/>
            <a:chOff x="6660074" y="3125604"/>
            <a:chExt cx="4575160" cy="43235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D0977C6-C533-2D91-AE07-6CFA40B086FB}"/>
                </a:ext>
              </a:extLst>
            </p:cNvPr>
            <p:cNvSpPr/>
            <p:nvPr/>
          </p:nvSpPr>
          <p:spPr>
            <a:xfrm>
              <a:off x="8912930" y="3125604"/>
              <a:ext cx="907919" cy="432350"/>
            </a:xfrm>
            <a:prstGeom prst="rect">
              <a:avLst/>
            </a:prstGeom>
            <a:solidFill>
              <a:srgbClr val="FDD3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7E53DA0-AD47-97EA-D7B7-100E76421AE8}"/>
                </a:ext>
              </a:extLst>
            </p:cNvPr>
            <p:cNvSpPr/>
            <p:nvPr/>
          </p:nvSpPr>
          <p:spPr>
            <a:xfrm>
              <a:off x="7806559" y="3125604"/>
              <a:ext cx="907919" cy="43235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35629E6-1BAC-73CE-75EA-E5FDF4D100A8}"/>
                </a:ext>
              </a:extLst>
            </p:cNvPr>
            <p:cNvSpPr/>
            <p:nvPr/>
          </p:nvSpPr>
          <p:spPr>
            <a:xfrm>
              <a:off x="6700188" y="3125604"/>
              <a:ext cx="907919" cy="432350"/>
            </a:xfrm>
            <a:prstGeom prst="rect">
              <a:avLst/>
            </a:prstGeom>
            <a:solidFill>
              <a:srgbClr val="9FCC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BC8A30B7-74EC-43CF-1D93-656B0DEC2EF3}"/>
                    </a:ext>
                  </a:extLst>
                </p:cNvPr>
                <p:cNvSpPr txBox="1"/>
                <p:nvPr/>
              </p:nvSpPr>
              <p:spPr>
                <a:xfrm>
                  <a:off x="6660074" y="3148559"/>
                  <a:ext cx="324799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2</m:t>
                            </m:r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3</m:t>
                            </m:r>
                            <m: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BC8A30B7-74EC-43CF-1D93-656B0DEC2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074" y="3148559"/>
                  <a:ext cx="324799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8C06166-504E-DAEA-8DBE-F48E29C4A77C}"/>
                </a:ext>
              </a:extLst>
            </p:cNvPr>
            <p:cNvSpPr/>
            <p:nvPr/>
          </p:nvSpPr>
          <p:spPr>
            <a:xfrm>
              <a:off x="10125053" y="3125604"/>
              <a:ext cx="1053548" cy="432350"/>
            </a:xfrm>
            <a:prstGeom prst="rect">
              <a:avLst/>
            </a:prstGeom>
            <a:solidFill>
              <a:srgbClr val="9FCC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E1F7AC0-57E9-E54C-1C65-BC724EC1BEB8}"/>
                    </a:ext>
                  </a:extLst>
                </p:cNvPr>
                <p:cNvSpPr txBox="1"/>
                <p:nvPr/>
              </p:nvSpPr>
              <p:spPr>
                <a:xfrm>
                  <a:off x="10106522" y="3160897"/>
                  <a:ext cx="11287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E1F7AC0-57E9-E54C-1C65-BC724EC1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6522" y="3160897"/>
                  <a:ext cx="11287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7E190069-7400-6846-617B-5D6FF45341E6}"/>
                    </a:ext>
                  </a:extLst>
                </p:cNvPr>
                <p:cNvSpPr txBox="1"/>
                <p:nvPr/>
              </p:nvSpPr>
              <p:spPr>
                <a:xfrm>
                  <a:off x="9799073" y="3148558"/>
                  <a:ext cx="4404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zh-CN" alt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7E190069-7400-6846-617B-5D6FF4534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9073" y="3148558"/>
                  <a:ext cx="44045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1838975-6A29-A588-5A34-26408AF36C4E}"/>
              </a:ext>
            </a:extLst>
          </p:cNvPr>
          <p:cNvGrpSpPr/>
          <p:nvPr/>
        </p:nvGrpSpPr>
        <p:grpSpPr>
          <a:xfrm>
            <a:off x="610131" y="3680842"/>
            <a:ext cx="4884497" cy="1316837"/>
            <a:chOff x="287481" y="4753929"/>
            <a:chExt cx="4884497" cy="131683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6BB3265-E81C-1683-9B14-E53C285CBAD8}"/>
                </a:ext>
              </a:extLst>
            </p:cNvPr>
            <p:cNvSpPr/>
            <p:nvPr/>
          </p:nvSpPr>
          <p:spPr>
            <a:xfrm>
              <a:off x="1053227" y="4753929"/>
              <a:ext cx="1053547" cy="432350"/>
            </a:xfrm>
            <a:prstGeom prst="rect">
              <a:avLst/>
            </a:prstGeom>
            <a:solidFill>
              <a:srgbClr val="9FCC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141D0E0-1B35-E178-5C39-82D7D06EA807}"/>
                </a:ext>
              </a:extLst>
            </p:cNvPr>
            <p:cNvSpPr/>
            <p:nvPr/>
          </p:nvSpPr>
          <p:spPr>
            <a:xfrm>
              <a:off x="1053227" y="5196172"/>
              <a:ext cx="1053547" cy="432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66145AC-01EB-F7AF-8A87-4C5EC7A77B6D}"/>
                </a:ext>
              </a:extLst>
            </p:cNvPr>
            <p:cNvSpPr/>
            <p:nvPr/>
          </p:nvSpPr>
          <p:spPr>
            <a:xfrm>
              <a:off x="1053227" y="5638416"/>
              <a:ext cx="1053547" cy="432350"/>
            </a:xfrm>
            <a:prstGeom prst="rect">
              <a:avLst/>
            </a:prstGeom>
            <a:solidFill>
              <a:srgbClr val="FDD3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6B83C9A-E50D-7AAC-319D-DEA3134F122C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>
              <a:off x="2106774" y="4970104"/>
              <a:ext cx="1876523" cy="0"/>
            </a:xfrm>
            <a:prstGeom prst="straightConnector1">
              <a:avLst/>
            </a:prstGeom>
            <a:ln w="12700">
              <a:solidFill>
                <a:srgbClr val="9FCCE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1F82802-A958-7EA5-CB5B-7A473784875D}"/>
                </a:ext>
              </a:extLst>
            </p:cNvPr>
            <p:cNvSpPr/>
            <p:nvPr/>
          </p:nvSpPr>
          <p:spPr>
            <a:xfrm>
              <a:off x="3983297" y="4753929"/>
              <a:ext cx="1053547" cy="432350"/>
            </a:xfrm>
            <a:prstGeom prst="rect">
              <a:avLst/>
            </a:prstGeom>
            <a:solidFill>
              <a:srgbClr val="9FCC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BCAB31C-8BD7-3764-4EB0-8566CC71F90E}"/>
                </a:ext>
              </a:extLst>
            </p:cNvPr>
            <p:cNvSpPr/>
            <p:nvPr/>
          </p:nvSpPr>
          <p:spPr>
            <a:xfrm>
              <a:off x="3983297" y="5196172"/>
              <a:ext cx="1053547" cy="432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E4F02C8-9EA6-DC8C-0B65-EAA3E88E2FA0}"/>
                </a:ext>
              </a:extLst>
            </p:cNvPr>
            <p:cNvSpPr/>
            <p:nvPr/>
          </p:nvSpPr>
          <p:spPr>
            <a:xfrm>
              <a:off x="3983297" y="5638416"/>
              <a:ext cx="1053547" cy="432350"/>
            </a:xfrm>
            <a:prstGeom prst="rect">
              <a:avLst/>
            </a:prstGeom>
            <a:solidFill>
              <a:srgbClr val="FDD3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359D2325-FD26-CBE9-E68B-70DCBAB1F27F}"/>
                </a:ext>
              </a:extLst>
            </p:cNvPr>
            <p:cNvCxnSpPr>
              <a:cxnSpLocks/>
              <a:stCxn id="30" idx="3"/>
              <a:endCxn id="35" idx="1"/>
            </p:cNvCxnSpPr>
            <p:nvPr/>
          </p:nvCxnSpPr>
          <p:spPr>
            <a:xfrm>
              <a:off x="2106774" y="4970104"/>
              <a:ext cx="1876523" cy="442243"/>
            </a:xfrm>
            <a:prstGeom prst="straightConnector1">
              <a:avLst/>
            </a:prstGeom>
            <a:ln w="12700">
              <a:solidFill>
                <a:srgbClr val="FFF2C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E0A0F914-E95A-F477-52FE-094FE217FD03}"/>
                </a:ext>
              </a:extLst>
            </p:cNvPr>
            <p:cNvCxnSpPr>
              <a:cxnSpLocks/>
              <a:stCxn id="30" idx="3"/>
              <a:endCxn id="36" idx="1"/>
            </p:cNvCxnSpPr>
            <p:nvPr/>
          </p:nvCxnSpPr>
          <p:spPr>
            <a:xfrm>
              <a:off x="2106774" y="4970104"/>
              <a:ext cx="1876523" cy="884487"/>
            </a:xfrm>
            <a:prstGeom prst="straightConnector1">
              <a:avLst/>
            </a:prstGeom>
            <a:ln w="12700">
              <a:solidFill>
                <a:srgbClr val="FDD3C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9835FA39-9065-03A5-DD91-6630D2BA85AA}"/>
                </a:ext>
              </a:extLst>
            </p:cNvPr>
            <p:cNvCxnSpPr>
              <a:cxnSpLocks/>
              <a:stCxn id="31" idx="3"/>
              <a:endCxn id="34" idx="1"/>
            </p:cNvCxnSpPr>
            <p:nvPr/>
          </p:nvCxnSpPr>
          <p:spPr>
            <a:xfrm flipV="1">
              <a:off x="2106774" y="4970104"/>
              <a:ext cx="1876523" cy="442243"/>
            </a:xfrm>
            <a:prstGeom prst="straightConnector1">
              <a:avLst/>
            </a:prstGeom>
            <a:ln w="12700">
              <a:solidFill>
                <a:srgbClr val="9FCCE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AC633E1B-F3A2-4887-09D9-E7365AE37C50}"/>
                </a:ext>
              </a:extLst>
            </p:cNvPr>
            <p:cNvCxnSpPr>
              <a:cxnSpLocks/>
              <a:stCxn id="31" idx="3"/>
              <a:endCxn id="35" idx="1"/>
            </p:cNvCxnSpPr>
            <p:nvPr/>
          </p:nvCxnSpPr>
          <p:spPr>
            <a:xfrm>
              <a:off x="2106774" y="5412347"/>
              <a:ext cx="1876523" cy="0"/>
            </a:xfrm>
            <a:prstGeom prst="straightConnector1">
              <a:avLst/>
            </a:prstGeom>
            <a:ln w="12700">
              <a:solidFill>
                <a:srgbClr val="FFF2C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A9B7DA11-A9FD-4E95-8647-9F2AD18381DA}"/>
                </a:ext>
              </a:extLst>
            </p:cNvPr>
            <p:cNvCxnSpPr>
              <a:cxnSpLocks/>
              <a:stCxn id="31" idx="3"/>
              <a:endCxn id="36" idx="1"/>
            </p:cNvCxnSpPr>
            <p:nvPr/>
          </p:nvCxnSpPr>
          <p:spPr>
            <a:xfrm>
              <a:off x="2106774" y="5412347"/>
              <a:ext cx="1876523" cy="442244"/>
            </a:xfrm>
            <a:prstGeom prst="straightConnector1">
              <a:avLst/>
            </a:prstGeom>
            <a:ln w="12700">
              <a:solidFill>
                <a:srgbClr val="FDD3C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5D0B364-C9B2-E83F-0C83-2FCC173C9FF7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2106774" y="4970104"/>
              <a:ext cx="1876523" cy="884487"/>
            </a:xfrm>
            <a:prstGeom prst="straightConnector1">
              <a:avLst/>
            </a:prstGeom>
            <a:ln w="12700">
              <a:solidFill>
                <a:srgbClr val="9FCCE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6A25985-6ED9-A8A5-89B6-D1AF6E48C91D}"/>
                </a:ext>
              </a:extLst>
            </p:cNvPr>
            <p:cNvCxnSpPr>
              <a:cxnSpLocks/>
              <a:stCxn id="32" idx="3"/>
              <a:endCxn id="35" idx="1"/>
            </p:cNvCxnSpPr>
            <p:nvPr/>
          </p:nvCxnSpPr>
          <p:spPr>
            <a:xfrm flipV="1">
              <a:off x="2106774" y="5412347"/>
              <a:ext cx="1876523" cy="442244"/>
            </a:xfrm>
            <a:prstGeom prst="straightConnector1">
              <a:avLst/>
            </a:prstGeom>
            <a:ln w="12700">
              <a:solidFill>
                <a:srgbClr val="FFF2C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7876A9FE-271E-1A27-DF23-75648F359D97}"/>
                </a:ext>
              </a:extLst>
            </p:cNvPr>
            <p:cNvCxnSpPr>
              <a:cxnSpLocks/>
              <a:stCxn id="32" idx="3"/>
              <a:endCxn id="36" idx="1"/>
            </p:cNvCxnSpPr>
            <p:nvPr/>
          </p:nvCxnSpPr>
          <p:spPr>
            <a:xfrm>
              <a:off x="2106774" y="5854591"/>
              <a:ext cx="1876523" cy="0"/>
            </a:xfrm>
            <a:prstGeom prst="straightConnector1">
              <a:avLst/>
            </a:prstGeom>
            <a:ln w="12700">
              <a:solidFill>
                <a:srgbClr val="FDD3C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DC367205-3709-C7D7-063A-C5387E21A55A}"/>
                    </a:ext>
                  </a:extLst>
                </p:cNvPr>
                <p:cNvSpPr txBox="1"/>
                <p:nvPr/>
              </p:nvSpPr>
              <p:spPr>
                <a:xfrm>
                  <a:off x="1094595" y="4785438"/>
                  <a:ext cx="9922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DC367205-3709-C7D7-063A-C5387E21A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595" y="4785438"/>
                  <a:ext cx="99225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22569C21-7D6E-B8F6-E36E-4AD184E3074E}"/>
                    </a:ext>
                  </a:extLst>
                </p:cNvPr>
                <p:cNvSpPr txBox="1"/>
                <p:nvPr/>
              </p:nvSpPr>
              <p:spPr>
                <a:xfrm>
                  <a:off x="1094595" y="5227681"/>
                  <a:ext cx="9922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22569C21-7D6E-B8F6-E36E-4AD184E30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595" y="5227681"/>
                  <a:ext cx="99225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34735B1-2FAF-60F0-CB19-E57B26AD219E}"/>
                    </a:ext>
                  </a:extLst>
                </p:cNvPr>
                <p:cNvSpPr txBox="1"/>
                <p:nvPr/>
              </p:nvSpPr>
              <p:spPr>
                <a:xfrm>
                  <a:off x="1094595" y="5669925"/>
                  <a:ext cx="9922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34735B1-2FAF-60F0-CB19-E57B26AD2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595" y="5669925"/>
                  <a:ext cx="99225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8966E229-8114-26F1-8C11-85442E1743BF}"/>
                    </a:ext>
                  </a:extLst>
                </p:cNvPr>
                <p:cNvSpPr txBox="1"/>
                <p:nvPr/>
              </p:nvSpPr>
              <p:spPr>
                <a:xfrm>
                  <a:off x="3893884" y="5227681"/>
                  <a:ext cx="12780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8966E229-8114-26F1-8C11-85442E174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3884" y="5227681"/>
                  <a:ext cx="127809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D5B8275-D995-0F88-1B37-DD1F7FBE390C}"/>
                    </a:ext>
                  </a:extLst>
                </p:cNvPr>
                <p:cNvSpPr txBox="1"/>
                <p:nvPr/>
              </p:nvSpPr>
              <p:spPr>
                <a:xfrm>
                  <a:off x="3893884" y="5669925"/>
                  <a:ext cx="12780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D5B8275-D995-0F88-1B37-DD1F7FBE3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3884" y="5669925"/>
                  <a:ext cx="127809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89377C6-A07E-B088-FFC4-7E9258D84370}"/>
                    </a:ext>
                  </a:extLst>
                </p:cNvPr>
                <p:cNvSpPr txBox="1"/>
                <p:nvPr/>
              </p:nvSpPr>
              <p:spPr>
                <a:xfrm>
                  <a:off x="3893884" y="4785438"/>
                  <a:ext cx="12780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89377C6-A07E-B088-FFC4-7E9258D84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3884" y="4785438"/>
                  <a:ext cx="1278094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799394F-AEFF-9AC3-3979-8B954676BC4B}"/>
                </a:ext>
              </a:extLst>
            </p:cNvPr>
            <p:cNvSpPr/>
            <p:nvPr/>
          </p:nvSpPr>
          <p:spPr>
            <a:xfrm>
              <a:off x="2666954" y="5171824"/>
              <a:ext cx="666750" cy="4616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1B0D4D52-BA36-B425-AA05-5A95E1368618}"/>
                    </a:ext>
                  </a:extLst>
                </p:cNvPr>
                <p:cNvSpPr txBox="1"/>
                <p:nvPr/>
              </p:nvSpPr>
              <p:spPr>
                <a:xfrm>
                  <a:off x="2647458" y="5211970"/>
                  <a:ext cx="7122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kern="10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𝑻</m:t>
                        </m:r>
                        <m:d>
                          <m:dPr>
                            <m:ctrlPr>
                              <a:rPr lang="zh-CN" altLang="zh-CN" sz="1800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𝜏</m:t>
                            </m:r>
                          </m:e>
                        </m:d>
                      </m:oMath>
                    </m:oMathPara>
                  </a14:m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1B0D4D52-BA36-B425-AA05-5A95E1368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458" y="5211970"/>
                  <a:ext cx="71226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A4370D2-E178-7D86-E2F4-0F183E4C68E6}"/>
                    </a:ext>
                  </a:extLst>
                </p:cNvPr>
                <p:cNvSpPr txBox="1"/>
                <p:nvPr/>
              </p:nvSpPr>
              <p:spPr>
                <a:xfrm>
                  <a:off x="287481" y="4767690"/>
                  <a:ext cx="9079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A4370D2-E178-7D86-E2F4-0F183E4C6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81" y="4767690"/>
                  <a:ext cx="9079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532DFC8-BD88-F638-1C3F-2185D7CBDCA8}"/>
                    </a:ext>
                  </a:extLst>
                </p:cNvPr>
                <p:cNvSpPr txBox="1"/>
                <p:nvPr/>
              </p:nvSpPr>
              <p:spPr>
                <a:xfrm>
                  <a:off x="287481" y="5237574"/>
                  <a:ext cx="9079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532DFC8-BD88-F638-1C3F-2185D7CBD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81" y="5237574"/>
                  <a:ext cx="90791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3877D37-8C5E-712C-F763-CB001C9A49F1}"/>
                    </a:ext>
                  </a:extLst>
                </p:cNvPr>
                <p:cNvSpPr txBox="1"/>
                <p:nvPr/>
              </p:nvSpPr>
              <p:spPr>
                <a:xfrm>
                  <a:off x="287481" y="5696881"/>
                  <a:ext cx="9079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3877D37-8C5E-712C-F763-CB001C9A4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81" y="5696881"/>
                  <a:ext cx="907919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F23B1351-DD04-C3BF-B783-9F188964D6CA}"/>
              </a:ext>
            </a:extLst>
          </p:cNvPr>
          <p:cNvSpPr txBox="1"/>
          <p:nvPr/>
        </p:nvSpPr>
        <p:spPr>
          <a:xfrm>
            <a:off x="6603590" y="3682497"/>
            <a:ext cx="2598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one-step propagation: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F8095DC-5EBF-2DC1-DAE9-4A4A36395B44}"/>
                  </a:ext>
                </a:extLst>
              </p:cNvPr>
              <p:cNvSpPr txBox="1"/>
              <p:nvPr/>
            </p:nvSpPr>
            <p:spPr>
              <a:xfrm>
                <a:off x="6546026" y="2798243"/>
                <a:ext cx="3343188" cy="42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US" altLang="zh-CN" kern="100" dirty="0">
                    <a:solidFill>
                      <a:srgbClr val="000000"/>
                    </a:solidFill>
                    <a:effectLst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m:rPr>
                        <m:nor/>
                      </m:rPr>
                      <a:rPr lang="en-US" altLang="zh-CN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=</m:t>
                    </m:r>
                    <m:r>
                      <a:rPr lang="en-US" altLang="zh-CN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ℙ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F8095DC-5EBF-2DC1-DAE9-4A4A3639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026" y="2798243"/>
                <a:ext cx="3343188" cy="428131"/>
              </a:xfrm>
              <a:prstGeom prst="rect">
                <a:avLst/>
              </a:prstGeom>
              <a:blipFill>
                <a:blip r:embed="rId1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>
            <a:extLst>
              <a:ext uri="{FF2B5EF4-FFF2-40B4-BE49-F238E27FC236}">
                <a16:creationId xmlns:a16="http://schemas.microsoft.com/office/drawing/2014/main" id="{EFB4E36B-72CA-FA9B-FFEB-DDC4C21EECB2}"/>
              </a:ext>
            </a:extLst>
          </p:cNvPr>
          <p:cNvSpPr txBox="1"/>
          <p:nvPr/>
        </p:nvSpPr>
        <p:spPr>
          <a:xfrm>
            <a:off x="6493464" y="981604"/>
            <a:ext cx="4170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Transition Probability Matrix (TPM):</a:t>
            </a:r>
            <a:endParaRPr lang="zh-CN" altLang="en-US" b="1" dirty="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175B47E-F7DC-986A-1EDA-E5DC46DB8215}"/>
              </a:ext>
            </a:extLst>
          </p:cNvPr>
          <p:cNvGrpSpPr/>
          <p:nvPr/>
        </p:nvGrpSpPr>
        <p:grpSpPr>
          <a:xfrm>
            <a:off x="6592691" y="1664022"/>
            <a:ext cx="2536552" cy="990333"/>
            <a:chOff x="2950274" y="5074957"/>
            <a:chExt cx="2536552" cy="990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4740B615-3C86-E686-E011-84F483AD490A}"/>
                    </a:ext>
                  </a:extLst>
                </p:cNvPr>
                <p:cNvSpPr txBox="1"/>
                <p:nvPr/>
              </p:nvSpPr>
              <p:spPr>
                <a:xfrm>
                  <a:off x="2950274" y="5358023"/>
                  <a:ext cx="9856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kern="10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𝑻</m:t>
                        </m:r>
                        <m:d>
                          <m:dPr>
                            <m:ctrlPr>
                              <a:rPr lang="zh-CN" altLang="zh-CN" sz="1800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Helvetica" panose="020B0604020202020204" pitchFamily="34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CN" sz="1800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 </m:t>
                        </m:r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Helvetica" panose="020B0604020202020204" pitchFamily="34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4740B615-3C86-E686-E011-84F483AD4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274" y="5358023"/>
                  <a:ext cx="9856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4A50D525-7ACF-8B60-4122-5D0E9D2160C3}"/>
                    </a:ext>
                  </a:extLst>
                </p:cNvPr>
                <p:cNvSpPr txBox="1"/>
                <p:nvPr/>
              </p:nvSpPr>
              <p:spPr>
                <a:xfrm>
                  <a:off x="3957862" y="5117757"/>
                  <a:ext cx="1494855" cy="9047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kern="10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Helvetica" panose="020B0604020202020204" pitchFamily="34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4A50D525-7ACF-8B60-4122-5D0E9D216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7862" y="5117757"/>
                  <a:ext cx="1494855" cy="90473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双括号 74">
              <a:extLst>
                <a:ext uri="{FF2B5EF4-FFF2-40B4-BE49-F238E27FC236}">
                  <a16:creationId xmlns:a16="http://schemas.microsoft.com/office/drawing/2014/main" id="{BEA8A43E-F9F7-7F53-DBB7-7FE1BD50AF7A}"/>
                </a:ext>
              </a:extLst>
            </p:cNvPr>
            <p:cNvSpPr/>
            <p:nvPr/>
          </p:nvSpPr>
          <p:spPr>
            <a:xfrm>
              <a:off x="3951761" y="5074957"/>
              <a:ext cx="1535065" cy="990333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F6886B7-14E9-8D8B-C476-97591892733D}"/>
                  </a:ext>
                </a:extLst>
              </p:cNvPr>
              <p:cNvSpPr txBox="1"/>
              <p:nvPr/>
            </p:nvSpPr>
            <p:spPr>
              <a:xfrm>
                <a:off x="8751516" y="3681946"/>
                <a:ext cx="283035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F6886B7-14E9-8D8B-C476-97591892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16" y="3681946"/>
                <a:ext cx="2830352" cy="374270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ADC15675-5E01-1E9F-8AAE-2224AE0359B5}"/>
                  </a:ext>
                </a:extLst>
              </p:cNvPr>
              <p:cNvSpPr txBox="1"/>
              <p:nvPr/>
            </p:nvSpPr>
            <p:spPr>
              <a:xfrm>
                <a:off x="6603590" y="4650025"/>
                <a:ext cx="23724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Helvetica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dirty="0"/>
                  <a:t>-step propagation: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ADC15675-5E01-1E9F-8AAE-2224AE035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590" y="4650025"/>
                <a:ext cx="2372432" cy="369332"/>
              </a:xfrm>
              <a:prstGeom prst="rect">
                <a:avLst/>
              </a:prstGeom>
              <a:blipFill>
                <a:blip r:embed="rId2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BE3E1989-542A-8AD5-F5E5-59FEE31F56BA}"/>
                  </a:ext>
                </a:extLst>
              </p:cNvPr>
              <p:cNvSpPr txBox="1"/>
              <p:nvPr/>
            </p:nvSpPr>
            <p:spPr>
              <a:xfrm>
                <a:off x="9269685" y="4636669"/>
                <a:ext cx="17940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sSup>
                        <m:sSup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BE3E1989-542A-8AD5-F5E5-59FEE31F5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5" y="4636669"/>
                <a:ext cx="179401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>
            <a:extLst>
              <a:ext uri="{FF2B5EF4-FFF2-40B4-BE49-F238E27FC236}">
                <a16:creationId xmlns:a16="http://schemas.microsoft.com/office/drawing/2014/main" id="{C8890C32-5631-48D3-2EC4-0A11584747D8}"/>
              </a:ext>
            </a:extLst>
          </p:cNvPr>
          <p:cNvSpPr/>
          <p:nvPr/>
        </p:nvSpPr>
        <p:spPr>
          <a:xfrm>
            <a:off x="8993768" y="4578403"/>
            <a:ext cx="2372432" cy="4695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6" name="直接连接符 4">
            <a:extLst>
              <a:ext uri="{FF2B5EF4-FFF2-40B4-BE49-F238E27FC236}">
                <a16:creationId xmlns:a16="http://schemas.microsoft.com/office/drawing/2014/main" id="{4B054999-A974-38C9-7F09-54B9A7EF4D13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0DCEE7A8-4739-EF9F-21CD-385256FA90DA}"/>
              </a:ext>
            </a:extLst>
          </p:cNvPr>
          <p:cNvSpPr txBox="1"/>
          <p:nvPr/>
        </p:nvSpPr>
        <p:spPr>
          <a:xfrm>
            <a:off x="5691396" y="6411845"/>
            <a:ext cx="3975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lang="de-DE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134</a:t>
            </a:r>
            <a:r>
              <a:rPr lang="de-DE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174105 (2011)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接连接符 4">
            <a:extLst>
              <a:ext uri="{FF2B5EF4-FFF2-40B4-BE49-F238E27FC236}">
                <a16:creationId xmlns:a16="http://schemas.microsoft.com/office/drawing/2014/main" id="{1B609F79-25C0-30EA-CEB6-F7BBA049D332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708AA39-DB45-BCC3-CFF3-F118E9CB4316}"/>
              </a:ext>
            </a:extLst>
          </p:cNvPr>
          <p:cNvSpPr txBox="1"/>
          <p:nvPr/>
        </p:nvSpPr>
        <p:spPr>
          <a:xfrm>
            <a:off x="3836416" y="-117053"/>
            <a:ext cx="4519187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Markov State Model</a:t>
            </a:r>
          </a:p>
        </p:txBody>
      </p:sp>
      <p:pic>
        <p:nvPicPr>
          <p:cNvPr id="7" name="Picture 27" descr="fig1_slides.png">
            <a:extLst>
              <a:ext uri="{FF2B5EF4-FFF2-40B4-BE49-F238E27FC236}">
                <a16:creationId xmlns:a16="http://schemas.microsoft.com/office/drawing/2014/main" id="{37689566-988A-9396-BD6A-50890917A15D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9" y="1400317"/>
            <a:ext cx="2728895" cy="172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D7038E-819B-C0B5-C398-BB1E9252CCC8}"/>
              </a:ext>
            </a:extLst>
          </p:cNvPr>
          <p:cNvSpPr txBox="1"/>
          <p:nvPr/>
        </p:nvSpPr>
        <p:spPr>
          <a:xfrm>
            <a:off x="2785776" y="6411845"/>
            <a:ext cx="3232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PNAS, 106 (47), 19765-19769 (2009)</a:t>
            </a:r>
            <a:endParaRPr lang="en-US" altLang="zh-CN" sz="1600" b="1" dirty="0">
              <a:latin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7A7A43-14A0-3FF1-01F5-AFB4289D41AC}"/>
              </a:ext>
            </a:extLst>
          </p:cNvPr>
          <p:cNvSpPr txBox="1"/>
          <p:nvPr/>
        </p:nvSpPr>
        <p:spPr>
          <a:xfrm>
            <a:off x="3259668" y="5934971"/>
            <a:ext cx="5672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Short Trajectories predict long dynamics 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DC7B20-3646-B67C-BAD1-509DF3383D33}"/>
              </a:ext>
            </a:extLst>
          </p:cNvPr>
          <p:cNvSpPr txBox="1"/>
          <p:nvPr/>
        </p:nvSpPr>
        <p:spPr>
          <a:xfrm>
            <a:off x="9370422" y="1947088"/>
            <a:ext cx="2372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(row normalized) 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FC88E0-A908-F6B0-24C1-0FC34C1A02B6}"/>
              </a:ext>
            </a:extLst>
          </p:cNvPr>
          <p:cNvSpPr txBox="1"/>
          <p:nvPr/>
        </p:nvSpPr>
        <p:spPr>
          <a:xfrm>
            <a:off x="9269685" y="5115483"/>
            <a:ext cx="187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Master Equation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65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4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5">
            <a:extLst>
              <a:ext uri="{FF2B5EF4-FFF2-40B4-BE49-F238E27FC236}">
                <a16:creationId xmlns:a16="http://schemas.microsoft.com/office/drawing/2014/main" id="{5444D785-502C-6C4B-39AB-F118954A572E}"/>
              </a:ext>
            </a:extLst>
          </p:cNvPr>
          <p:cNvSpPr txBox="1"/>
          <p:nvPr/>
        </p:nvSpPr>
        <p:spPr>
          <a:xfrm>
            <a:off x="3836416" y="-117053"/>
            <a:ext cx="4519187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Markov State Model</a:t>
            </a:r>
          </a:p>
        </p:txBody>
      </p:sp>
      <p:cxnSp>
        <p:nvCxnSpPr>
          <p:cNvPr id="15" name="直接连接符 4">
            <a:extLst>
              <a:ext uri="{FF2B5EF4-FFF2-40B4-BE49-F238E27FC236}">
                <a16:creationId xmlns:a16="http://schemas.microsoft.com/office/drawing/2014/main" id="{16833F48-28D3-53AD-A3F8-F8CAA74AD6BA}"/>
              </a:ext>
            </a:extLst>
          </p:cNvPr>
          <p:cNvCxnSpPr>
            <a:cxnSpLocks/>
          </p:cNvCxnSpPr>
          <p:nvPr/>
        </p:nvCxnSpPr>
        <p:spPr>
          <a:xfrm>
            <a:off x="0" y="6362842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75200D2-3CE0-76DC-7B38-C143E7280255}"/>
              </a:ext>
            </a:extLst>
          </p:cNvPr>
          <p:cNvSpPr txBox="1"/>
          <p:nvPr/>
        </p:nvSpPr>
        <p:spPr>
          <a:xfrm>
            <a:off x="4108129" y="6395579"/>
            <a:ext cx="3975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lang="de-DE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134</a:t>
            </a:r>
            <a:r>
              <a:rPr lang="de-DE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174105 (2011)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9" name="文本框 1138">
                <a:extLst>
                  <a:ext uri="{FF2B5EF4-FFF2-40B4-BE49-F238E27FC236}">
                    <a16:creationId xmlns:a16="http://schemas.microsoft.com/office/drawing/2014/main" id="{698AE9F4-8E82-77FC-B4E8-3E0997A2EE28}"/>
                  </a:ext>
                </a:extLst>
              </p:cNvPr>
              <p:cNvSpPr txBox="1"/>
              <p:nvPr/>
            </p:nvSpPr>
            <p:spPr>
              <a:xfrm>
                <a:off x="503790" y="1462893"/>
                <a:ext cx="5813248" cy="3365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dirty="0"/>
                  <a:t>Master Equation: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sSup>
                      <m:sSup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zh-CN" dirty="0"/>
                  <a:t>The largest eigenvalue of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zh-CN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1; corresponding left eigenvector is stationary population </a:t>
                </a:r>
                <a14:m>
                  <m:oMath xmlns:m="http://schemas.openxmlformats.org/officeDocument/2006/math">
                    <m:r>
                      <a:rPr lang="el-GR" altLang="zh-CN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zh-CN" dirty="0"/>
                  <a:t>The leading left eigenvectors: population flux of the slowest dynamic processes (right: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𝚷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 weighted)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139" name="文本框 1138">
                <a:extLst>
                  <a:ext uri="{FF2B5EF4-FFF2-40B4-BE49-F238E27FC236}">
                    <a16:creationId xmlns:a16="http://schemas.microsoft.com/office/drawing/2014/main" id="{698AE9F4-8E82-77FC-B4E8-3E0997A2E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0" y="1462893"/>
                <a:ext cx="5813248" cy="3365024"/>
              </a:xfrm>
              <a:prstGeom prst="rect">
                <a:avLst/>
              </a:prstGeom>
              <a:blipFill>
                <a:blip r:embed="rId3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4BD3151-C094-35F5-A95B-7C20745633DD}"/>
              </a:ext>
            </a:extLst>
          </p:cNvPr>
          <p:cNvSpPr txBox="1"/>
          <p:nvPr/>
        </p:nvSpPr>
        <p:spPr>
          <a:xfrm>
            <a:off x="379344" y="1138588"/>
            <a:ext cx="2410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General Properties: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940CCFA-9D8A-FA32-0294-BB6C56FAE299}"/>
              </a:ext>
            </a:extLst>
          </p:cNvPr>
          <p:cNvGrpSpPr/>
          <p:nvPr/>
        </p:nvGrpSpPr>
        <p:grpSpPr>
          <a:xfrm>
            <a:off x="6373843" y="1323254"/>
            <a:ext cx="5641031" cy="4461364"/>
            <a:chOff x="5750991" y="1280143"/>
            <a:chExt cx="5641031" cy="446136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55C113A-1B2B-BE59-7B12-8F65A0C0E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52" t="55654"/>
            <a:stretch/>
          </p:blipFill>
          <p:spPr>
            <a:xfrm>
              <a:off x="5750991" y="3784530"/>
              <a:ext cx="2518579" cy="195697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336D2AF-E5C1-D3F4-77A5-7D2007A01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962" b="44346"/>
            <a:stretch/>
          </p:blipFill>
          <p:spPr>
            <a:xfrm>
              <a:off x="5750991" y="1280143"/>
              <a:ext cx="2554512" cy="245600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C9B439A-AEA6-732D-5DD8-245B7C5B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3870" y="1373340"/>
              <a:ext cx="3308152" cy="2238706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8951FF6-A561-35EA-3A6D-604CDD31ABFC}"/>
                </a:ext>
              </a:extLst>
            </p:cNvPr>
            <p:cNvSpPr/>
            <p:nvPr/>
          </p:nvSpPr>
          <p:spPr>
            <a:xfrm>
              <a:off x="8083870" y="3226904"/>
              <a:ext cx="221633" cy="202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6853098-2499-8763-A725-950D3105A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750" r="50962" b="-96"/>
            <a:stretch/>
          </p:blipFill>
          <p:spPr>
            <a:xfrm>
              <a:off x="8426649" y="3784529"/>
              <a:ext cx="2554512" cy="195697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F08076A5-8347-0276-2EA2-9ADD041FB7A3}"/>
              </a:ext>
            </a:extLst>
          </p:cNvPr>
          <p:cNvSpPr txBox="1"/>
          <p:nvPr/>
        </p:nvSpPr>
        <p:spPr>
          <a:xfrm>
            <a:off x="6660101" y="1004008"/>
            <a:ext cx="198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4-basin 1D model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709B94D-F9F6-DAF7-5043-4C97BE884C9C}"/>
              </a:ext>
            </a:extLst>
          </p:cNvPr>
          <p:cNvSpPr txBox="1"/>
          <p:nvPr/>
        </p:nvSpPr>
        <p:spPr>
          <a:xfrm>
            <a:off x="6754992" y="5800986"/>
            <a:ext cx="188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left eigenvectors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BE0174E-A925-CE0C-4398-1B81E5FA8EE4}"/>
              </a:ext>
            </a:extLst>
          </p:cNvPr>
          <p:cNvSpPr txBox="1"/>
          <p:nvPr/>
        </p:nvSpPr>
        <p:spPr>
          <a:xfrm>
            <a:off x="9351889" y="5800986"/>
            <a:ext cx="201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right eigenvectors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23B563-1534-89A6-66EE-BDA2A5E5F6B2}"/>
              </a:ext>
            </a:extLst>
          </p:cNvPr>
          <p:cNvSpPr/>
          <p:nvPr/>
        </p:nvSpPr>
        <p:spPr>
          <a:xfrm>
            <a:off x="2680519" y="1514412"/>
            <a:ext cx="1619811" cy="447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7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39" name="文本框 1138">
                <a:extLst>
                  <a:ext uri="{FF2B5EF4-FFF2-40B4-BE49-F238E27FC236}">
                    <a16:creationId xmlns:a16="http://schemas.microsoft.com/office/drawing/2014/main" id="{698AE9F4-8E82-77FC-B4E8-3E0997A2EE28}"/>
                  </a:ext>
                </a:extLst>
              </p:cNvPr>
              <p:cNvSpPr txBox="1"/>
              <p:nvPr/>
            </p:nvSpPr>
            <p:spPr>
              <a:xfrm>
                <a:off x="503790" y="1462893"/>
                <a:ext cx="5813248" cy="4803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dirty="0"/>
                  <a:t>First Master Equation: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sSup>
                      <m:sSup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zh-CN" dirty="0"/>
                  <a:t>The largest eigenvalue of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zh-CN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1; corresponding left eigenvector is stationary population </a:t>
                </a:r>
                <a14:m>
                  <m:oMath xmlns:m="http://schemas.openxmlformats.org/officeDocument/2006/math">
                    <m:r>
                      <a:rPr lang="el-GR" altLang="zh-CN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zh-CN" dirty="0"/>
                  <a:t>The leading left eigenvectors: population flux of the slowest dynamic processes (right: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𝚷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 weighted)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zh-CN" dirty="0"/>
                  <a:t>For other eigenvalues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altLang="zh-CN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 If Markovian, ITS are constants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39" name="文本框 1138">
                <a:extLst>
                  <a:ext uri="{FF2B5EF4-FFF2-40B4-BE49-F238E27FC236}">
                    <a16:creationId xmlns:a16="http://schemas.microsoft.com/office/drawing/2014/main" id="{698AE9F4-8E82-77FC-B4E8-3E0997A2E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0" y="1462893"/>
                <a:ext cx="5813248" cy="4803687"/>
              </a:xfrm>
              <a:prstGeom prst="rect">
                <a:avLst/>
              </a:prstGeom>
              <a:blipFill>
                <a:blip r:embed="rId3"/>
                <a:stretch>
                  <a:fillRect l="-735" b="-1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5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5">
            <a:extLst>
              <a:ext uri="{FF2B5EF4-FFF2-40B4-BE49-F238E27FC236}">
                <a16:creationId xmlns:a16="http://schemas.microsoft.com/office/drawing/2014/main" id="{5444D785-502C-6C4B-39AB-F118954A572E}"/>
              </a:ext>
            </a:extLst>
          </p:cNvPr>
          <p:cNvSpPr txBox="1"/>
          <p:nvPr/>
        </p:nvSpPr>
        <p:spPr>
          <a:xfrm>
            <a:off x="3836416" y="-117053"/>
            <a:ext cx="4519187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Markov State Model</a:t>
            </a:r>
          </a:p>
        </p:txBody>
      </p:sp>
      <p:cxnSp>
        <p:nvCxnSpPr>
          <p:cNvPr id="15" name="直接连接符 4">
            <a:extLst>
              <a:ext uri="{FF2B5EF4-FFF2-40B4-BE49-F238E27FC236}">
                <a16:creationId xmlns:a16="http://schemas.microsoft.com/office/drawing/2014/main" id="{16833F48-28D3-53AD-A3F8-F8CAA74AD6BA}"/>
              </a:ext>
            </a:extLst>
          </p:cNvPr>
          <p:cNvCxnSpPr>
            <a:cxnSpLocks/>
          </p:cNvCxnSpPr>
          <p:nvPr/>
        </p:nvCxnSpPr>
        <p:spPr>
          <a:xfrm>
            <a:off x="0" y="6362842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75200D2-3CE0-76DC-7B38-C143E7280255}"/>
              </a:ext>
            </a:extLst>
          </p:cNvPr>
          <p:cNvSpPr txBox="1"/>
          <p:nvPr/>
        </p:nvSpPr>
        <p:spPr>
          <a:xfrm>
            <a:off x="4108129" y="6395579"/>
            <a:ext cx="3975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lang="de-DE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134</a:t>
            </a:r>
            <a:r>
              <a:rPr lang="de-DE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174105 (2011)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BD3151-C094-35F5-A95B-7C20745633DD}"/>
              </a:ext>
            </a:extLst>
          </p:cNvPr>
          <p:cNvSpPr txBox="1"/>
          <p:nvPr/>
        </p:nvSpPr>
        <p:spPr>
          <a:xfrm>
            <a:off x="379344" y="1138588"/>
            <a:ext cx="2410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General Properties: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23B563-1534-89A6-66EE-BDA2A5E5F6B2}"/>
              </a:ext>
            </a:extLst>
          </p:cNvPr>
          <p:cNvSpPr/>
          <p:nvPr/>
        </p:nvSpPr>
        <p:spPr>
          <a:xfrm>
            <a:off x="3197354" y="1507920"/>
            <a:ext cx="1619811" cy="447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145D08-624A-A198-71BE-B36355662359}"/>
              </a:ext>
            </a:extLst>
          </p:cNvPr>
          <p:cNvSpPr/>
          <p:nvPr/>
        </p:nvSpPr>
        <p:spPr>
          <a:xfrm>
            <a:off x="1577543" y="5350080"/>
            <a:ext cx="1980666" cy="5003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1BB54A-F0A9-6906-B588-05DCCBE2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791" y="3137214"/>
            <a:ext cx="4085667" cy="303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BAE4C10-37A0-21AE-7E49-D1DF6AA9B2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" t="8334" r="59859" b="8514"/>
          <a:stretch/>
        </p:blipFill>
        <p:spPr bwMode="auto">
          <a:xfrm>
            <a:off x="8872070" y="1075174"/>
            <a:ext cx="1909941" cy="1830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1F5535-842E-6BAF-A326-2247E0A35AF0}"/>
              </a:ext>
            </a:extLst>
          </p:cNvPr>
          <p:cNvCxnSpPr>
            <a:cxnSpLocks/>
          </p:cNvCxnSpPr>
          <p:nvPr/>
        </p:nvCxnSpPr>
        <p:spPr>
          <a:xfrm>
            <a:off x="9228581" y="3189074"/>
            <a:ext cx="0" cy="24337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11BB857-800B-C6BA-1599-1F99408720DB}"/>
              </a:ext>
            </a:extLst>
          </p:cNvPr>
          <p:cNvCxnSpPr>
            <a:cxnSpLocks/>
          </p:cNvCxnSpPr>
          <p:nvPr/>
        </p:nvCxnSpPr>
        <p:spPr>
          <a:xfrm>
            <a:off x="9332611" y="5193756"/>
            <a:ext cx="19431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72173A6-2C54-EC1F-0C50-475FDFAF55B0}"/>
              </a:ext>
            </a:extLst>
          </p:cNvPr>
          <p:cNvSpPr txBox="1"/>
          <p:nvPr/>
        </p:nvSpPr>
        <p:spPr>
          <a:xfrm>
            <a:off x="9427650" y="4848710"/>
            <a:ext cx="1848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Markov Process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66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6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5118826" y="-117053"/>
            <a:ext cx="1954381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Pipeline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E8B73F-2C24-0A04-B9BA-708C51B7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75" y="968702"/>
            <a:ext cx="8792051" cy="5595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2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7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080084" y="-117053"/>
            <a:ext cx="4031874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Feature Selection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EF333A-EAE1-FBC5-7AA4-A87EF76D2CAD}"/>
              </a:ext>
            </a:extLst>
          </p:cNvPr>
          <p:cNvSpPr txBox="1"/>
          <p:nvPr/>
        </p:nvSpPr>
        <p:spPr>
          <a:xfrm>
            <a:off x="323850" y="1052719"/>
            <a:ext cx="2041663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Featurization:</a:t>
            </a:r>
            <a:endParaRPr lang="en-US" altLang="zh-CN" sz="1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13B16C-2F2D-3945-4CDB-DD5771D87B05}"/>
              </a:ext>
            </a:extLst>
          </p:cNvPr>
          <p:cNvSpPr txBox="1"/>
          <p:nvPr/>
        </p:nvSpPr>
        <p:spPr>
          <a:xfrm>
            <a:off x="796787" y="1531292"/>
            <a:ext cx="842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MD snapshots (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Cartesian coordinates</a:t>
            </a:r>
            <a:r>
              <a:rPr lang="en-US" altLang="zh-CN" dirty="0">
                <a:cs typeface="+mn-ea"/>
                <a:sym typeface="+mn-lt"/>
              </a:rPr>
              <a:t>) </a:t>
            </a:r>
            <a:r>
              <a:rPr lang="zh-CN" altLang="en-US" dirty="0">
                <a:cs typeface="+mn-ea"/>
                <a:sym typeface="+mn-lt"/>
              </a:rPr>
              <a:t>→ </a:t>
            </a:r>
            <a:r>
              <a:rPr lang="en-US" altLang="zh-CN" dirty="0">
                <a:cs typeface="+mn-ea"/>
                <a:sym typeface="+mn-lt"/>
              </a:rPr>
              <a:t> Features (usually internal coordinates)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896DD-FC40-3E3D-7EDB-2E300E3B32A3}"/>
              </a:ext>
            </a:extLst>
          </p:cNvPr>
          <p:cNvSpPr/>
          <p:nvPr/>
        </p:nvSpPr>
        <p:spPr>
          <a:xfrm>
            <a:off x="2365513" y="3678627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BD0151-9B0E-5A4E-B146-A8EC4A0759A4}"/>
                  </a:ext>
                </a:extLst>
              </p:cNvPr>
              <p:cNvSpPr txBox="1"/>
              <p:nvPr/>
            </p:nvSpPr>
            <p:spPr>
              <a:xfrm>
                <a:off x="2365513" y="3710136"/>
                <a:ext cx="23506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AtomPairsFeaturizer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BD0151-9B0E-5A4E-B146-A8EC4A07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13" y="3710136"/>
                <a:ext cx="23506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69BFF06E-14EA-E0EC-FC47-4C081A528975}"/>
              </a:ext>
            </a:extLst>
          </p:cNvPr>
          <p:cNvSpPr/>
          <p:nvPr/>
        </p:nvSpPr>
        <p:spPr>
          <a:xfrm>
            <a:off x="4798856" y="3678627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A2A2A5-EF23-78BF-50A2-80C30C430C50}"/>
                  </a:ext>
                </a:extLst>
              </p:cNvPr>
              <p:cNvSpPr txBox="1"/>
              <p:nvPr/>
            </p:nvSpPr>
            <p:spPr>
              <a:xfrm>
                <a:off x="4812646" y="3710136"/>
                <a:ext cx="23506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ContactFeaturizer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A2A2A5-EF23-78BF-50A2-80C30C43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46" y="3710136"/>
                <a:ext cx="23506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AF7A2C0C-4BC7-3B62-B9A2-7EAA27591CC1}"/>
              </a:ext>
            </a:extLst>
          </p:cNvPr>
          <p:cNvSpPr/>
          <p:nvPr/>
        </p:nvSpPr>
        <p:spPr>
          <a:xfrm>
            <a:off x="7232199" y="3678627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5BD442-003E-8899-7273-9019D4A2D123}"/>
                  </a:ext>
                </a:extLst>
              </p:cNvPr>
              <p:cNvSpPr txBox="1"/>
              <p:nvPr/>
            </p:nvSpPr>
            <p:spPr>
              <a:xfrm>
                <a:off x="7259778" y="3710136"/>
                <a:ext cx="23506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DihedralFeaturizer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5BD442-003E-8899-7273-9019D4A2D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778" y="3710136"/>
                <a:ext cx="23506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6B33509E-1989-C5B7-E70F-51B8023179D9}"/>
              </a:ext>
            </a:extLst>
          </p:cNvPr>
          <p:cNvSpPr/>
          <p:nvPr/>
        </p:nvSpPr>
        <p:spPr>
          <a:xfrm>
            <a:off x="9665542" y="3678627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D54C6C-BBD2-3230-4243-03D8FE00A3C1}"/>
                  </a:ext>
                </a:extLst>
              </p:cNvPr>
              <p:cNvSpPr txBox="1"/>
              <p:nvPr/>
            </p:nvSpPr>
            <p:spPr>
              <a:xfrm>
                <a:off x="9706911" y="3710136"/>
                <a:ext cx="23506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RMSDFeaturizer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D54C6C-BBD2-3230-4243-03D8FE00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911" y="3710136"/>
                <a:ext cx="23506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EBF5CB6D-A3FA-88F1-EB1B-6F2EEF96E4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" t="8334" r="59859" b="8514"/>
          <a:stretch/>
        </p:blipFill>
        <p:spPr bwMode="auto">
          <a:xfrm>
            <a:off x="5195598" y="2112687"/>
            <a:ext cx="1486664" cy="1424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6E73A74C-7524-4EC8-A683-8A182BA1C1A2}"/>
              </a:ext>
            </a:extLst>
          </p:cNvPr>
          <p:cNvGrpSpPr/>
          <p:nvPr/>
        </p:nvGrpSpPr>
        <p:grpSpPr>
          <a:xfrm>
            <a:off x="2610054" y="2167251"/>
            <a:ext cx="1861522" cy="1315449"/>
            <a:chOff x="3872927" y="4499820"/>
            <a:chExt cx="1861522" cy="131544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91932D3-C529-7158-901D-6BFF5B40F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88" r="73775" b="17192"/>
            <a:stretch/>
          </p:blipFill>
          <p:spPr bwMode="auto">
            <a:xfrm>
              <a:off x="3872927" y="4499820"/>
              <a:ext cx="1861522" cy="1315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F20A484-0494-5BD0-01AE-1D436FBC580A}"/>
                </a:ext>
              </a:extLst>
            </p:cNvPr>
            <p:cNvCxnSpPr>
              <a:cxnSpLocks/>
            </p:cNvCxnSpPr>
            <p:nvPr/>
          </p:nvCxnSpPr>
          <p:spPr>
            <a:xfrm>
              <a:off x="4391429" y="4848689"/>
              <a:ext cx="12180" cy="420712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DE344C2-6BE3-6FA8-ADD8-E5ABE4800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025" y="4848689"/>
              <a:ext cx="240076" cy="574004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3279F9C-A36E-0C02-98E8-FF2C6A808962}"/>
                </a:ext>
              </a:extLst>
            </p:cNvPr>
            <p:cNvCxnSpPr>
              <a:cxnSpLocks/>
            </p:cNvCxnSpPr>
            <p:nvPr/>
          </p:nvCxnSpPr>
          <p:spPr>
            <a:xfrm>
              <a:off x="4408102" y="4853315"/>
              <a:ext cx="982556" cy="325324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7298511-1822-B647-EA79-B2F01964F980}"/>
                </a:ext>
              </a:extLst>
            </p:cNvPr>
            <p:cNvCxnSpPr>
              <a:cxnSpLocks/>
            </p:cNvCxnSpPr>
            <p:nvPr/>
          </p:nvCxnSpPr>
          <p:spPr>
            <a:xfrm>
              <a:off x="4408102" y="4853315"/>
              <a:ext cx="572561" cy="284689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788B818-A47C-318D-BA6E-B45A07BD984D}"/>
                </a:ext>
              </a:extLst>
            </p:cNvPr>
            <p:cNvCxnSpPr>
              <a:cxnSpLocks/>
            </p:cNvCxnSpPr>
            <p:nvPr/>
          </p:nvCxnSpPr>
          <p:spPr>
            <a:xfrm>
              <a:off x="4397519" y="4859999"/>
              <a:ext cx="1008700" cy="620989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DA341F-86EA-FABA-5134-75EE1776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778" y="2193502"/>
            <a:ext cx="2231110" cy="126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149DB9F-E868-9624-3312-F22E26FD26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2427" r="23252" b="6982"/>
          <a:stretch/>
        </p:blipFill>
        <p:spPr>
          <a:xfrm>
            <a:off x="9985187" y="2112687"/>
            <a:ext cx="1711313" cy="142457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F46A5AD-5392-224A-68A5-EB4B1C57C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55" y="2466822"/>
            <a:ext cx="1905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8B92ACB3-06FB-AAB3-2B7E-80ECCD1E7596}"/>
              </a:ext>
            </a:extLst>
          </p:cNvPr>
          <p:cNvSpPr txBox="1"/>
          <p:nvPr/>
        </p:nvSpPr>
        <p:spPr>
          <a:xfrm>
            <a:off x="2365513" y="4512080"/>
            <a:ext cx="7638221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msmbuilder.featurizer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ContactFeaturizer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Import the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featurizer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msmbuilder.dataset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dataset</a:t>
            </a:r>
          </a:p>
          <a:p>
            <a:b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Featurizer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based on residue-residue distances between their alpha carbons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Cfeaturizer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ContactFeaturizer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scheme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xyz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dataset(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'*.dcd'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topology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'*.</a:t>
            </a:r>
            <a:r>
              <a:rPr lang="en-US" altLang="zh-CN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pdb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srtide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Load trajectories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ftrajs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Cfeaturizer.fit_transform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xyz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Featurization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02" name="文本框 4101">
            <a:extLst>
              <a:ext uri="{FF2B5EF4-FFF2-40B4-BE49-F238E27FC236}">
                <a16:creationId xmlns:a16="http://schemas.microsoft.com/office/drawing/2014/main" id="{FF40FAA7-DB7D-2221-C9AB-93FCCA0EF72F}"/>
              </a:ext>
            </a:extLst>
          </p:cNvPr>
          <p:cNvSpPr txBox="1"/>
          <p:nvPr/>
        </p:nvSpPr>
        <p:spPr>
          <a:xfrm>
            <a:off x="645794" y="5142042"/>
            <a:ext cx="1542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Sample code</a:t>
            </a:r>
            <a:endParaRPr lang="zh-CN" altLang="en-US" dirty="0"/>
          </a:p>
        </p:txBody>
      </p:sp>
      <p:grpSp>
        <p:nvGrpSpPr>
          <p:cNvPr id="4139" name="组合 4138">
            <a:extLst>
              <a:ext uri="{FF2B5EF4-FFF2-40B4-BE49-F238E27FC236}">
                <a16:creationId xmlns:a16="http://schemas.microsoft.com/office/drawing/2014/main" id="{AF321858-87A8-4BB2-9D09-D6E056AE1FBD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4140" name="矩形: 圆角 4139">
              <a:extLst>
                <a:ext uri="{FF2B5EF4-FFF2-40B4-BE49-F238E27FC236}">
                  <a16:creationId xmlns:a16="http://schemas.microsoft.com/office/drawing/2014/main" id="{2F4910F8-71EA-654F-0236-631FDDC61ECF}"/>
                </a:ext>
              </a:extLst>
            </p:cNvPr>
            <p:cNvSpPr/>
            <p:nvPr/>
          </p:nvSpPr>
          <p:spPr>
            <a:xfrm>
              <a:off x="1696282" y="6422119"/>
              <a:ext cx="2258844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41" name="文本框 4140">
              <a:extLst>
                <a:ext uri="{FF2B5EF4-FFF2-40B4-BE49-F238E27FC236}">
                  <a16:creationId xmlns:a16="http://schemas.microsoft.com/office/drawing/2014/main" id="{01CC38AC-FDD0-710C-B203-FA06E6E11FA4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142" name="直接箭头连接符 4141">
              <a:extLst>
                <a:ext uri="{FF2B5EF4-FFF2-40B4-BE49-F238E27FC236}">
                  <a16:creationId xmlns:a16="http://schemas.microsoft.com/office/drawing/2014/main" id="{3FC39204-1B2E-1ED4-5577-80864634847B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3" name="文本框 4142">
              <a:extLst>
                <a:ext uri="{FF2B5EF4-FFF2-40B4-BE49-F238E27FC236}">
                  <a16:creationId xmlns:a16="http://schemas.microsoft.com/office/drawing/2014/main" id="{32BD0B5E-A231-8EF9-DC37-1BFC7AC7B549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4144" name="文本框 4143">
              <a:extLst>
                <a:ext uri="{FF2B5EF4-FFF2-40B4-BE49-F238E27FC236}">
                  <a16:creationId xmlns:a16="http://schemas.microsoft.com/office/drawing/2014/main" id="{668DA250-24E0-7D48-605C-8198A777413F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4145" name="文本框 4144">
              <a:extLst>
                <a:ext uri="{FF2B5EF4-FFF2-40B4-BE49-F238E27FC236}">
                  <a16:creationId xmlns:a16="http://schemas.microsoft.com/office/drawing/2014/main" id="{1FB332D8-4EE7-74B5-9D68-08834BF0D657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4146" name="文本框 4145">
              <a:extLst>
                <a:ext uri="{FF2B5EF4-FFF2-40B4-BE49-F238E27FC236}">
                  <a16:creationId xmlns:a16="http://schemas.microsoft.com/office/drawing/2014/main" id="{1E142D4F-2CB7-937D-03A3-901DEA5FA0EA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4147" name="文本框 4146">
              <a:extLst>
                <a:ext uri="{FF2B5EF4-FFF2-40B4-BE49-F238E27FC236}">
                  <a16:creationId xmlns:a16="http://schemas.microsoft.com/office/drawing/2014/main" id="{15A25345-E677-4183-24CD-E8F9BEED682B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48" name="文本框 4147">
              <a:extLst>
                <a:ext uri="{FF2B5EF4-FFF2-40B4-BE49-F238E27FC236}">
                  <a16:creationId xmlns:a16="http://schemas.microsoft.com/office/drawing/2014/main" id="{2F4D2E38-F80D-99BD-CA97-DD747C4C2D09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4149" name="直接箭头连接符 4148">
              <a:extLst>
                <a:ext uri="{FF2B5EF4-FFF2-40B4-BE49-F238E27FC236}">
                  <a16:creationId xmlns:a16="http://schemas.microsoft.com/office/drawing/2014/main" id="{E11CE47C-0A16-74CE-DE18-A9B7A0B89F22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0" name="直接箭头连接符 4149">
              <a:extLst>
                <a:ext uri="{FF2B5EF4-FFF2-40B4-BE49-F238E27FC236}">
                  <a16:creationId xmlns:a16="http://schemas.microsoft.com/office/drawing/2014/main" id="{4A9ECDD6-0A3B-AB1C-C82C-CD3E1CC5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1" name="直接箭头连接符 4150">
              <a:extLst>
                <a:ext uri="{FF2B5EF4-FFF2-40B4-BE49-F238E27FC236}">
                  <a16:creationId xmlns:a16="http://schemas.microsoft.com/office/drawing/2014/main" id="{846A427B-B9C4-023D-7C87-DED5D692060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2" name="直接箭头连接符 4151">
              <a:extLst>
                <a:ext uri="{FF2B5EF4-FFF2-40B4-BE49-F238E27FC236}">
                  <a16:creationId xmlns:a16="http://schemas.microsoft.com/office/drawing/2014/main" id="{6B2D1EE9-6CBB-B3E9-92C7-7F2DB6508D13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13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8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080084" y="-117053"/>
            <a:ext cx="4031874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Feature Selection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EF333A-EAE1-FBC5-7AA4-A87EF76D2CAD}"/>
              </a:ext>
            </a:extLst>
          </p:cNvPr>
          <p:cNvSpPr txBox="1"/>
          <p:nvPr/>
        </p:nvSpPr>
        <p:spPr>
          <a:xfrm>
            <a:off x="323850" y="1052719"/>
            <a:ext cx="219559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Feature Selection:</a:t>
            </a:r>
            <a:endParaRPr lang="en-US" altLang="zh-CN" sz="1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BFF06E-14EA-E0EC-FC47-4C081A528975}"/>
              </a:ext>
            </a:extLst>
          </p:cNvPr>
          <p:cNvSpPr/>
          <p:nvPr/>
        </p:nvSpPr>
        <p:spPr>
          <a:xfrm>
            <a:off x="6477581" y="1793355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A2A2A5-EF23-78BF-50A2-80C30C430C50}"/>
                  </a:ext>
                </a:extLst>
              </p:cNvPr>
              <p:cNvSpPr txBox="1"/>
              <p:nvPr/>
            </p:nvSpPr>
            <p:spPr>
              <a:xfrm>
                <a:off x="6767695" y="1819080"/>
                <a:ext cx="1766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oASIS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A2A2A5-EF23-78BF-50A2-80C30C43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95" y="1819080"/>
                <a:ext cx="17661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18DA9993-5298-EC9A-B68D-F505B0527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074" y="1121560"/>
            <a:ext cx="1288326" cy="111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E57668-A71D-EA31-80F0-5D57957111F5}"/>
              </a:ext>
            </a:extLst>
          </p:cNvPr>
          <p:cNvSpPr txBox="1"/>
          <p:nvPr/>
        </p:nvSpPr>
        <p:spPr>
          <a:xfrm>
            <a:off x="6806244" y="3237097"/>
            <a:ext cx="2422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 arXiv:1505.05208 (2015)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02CA22-132B-7062-3FBF-9E34A185A68C}"/>
              </a:ext>
            </a:extLst>
          </p:cNvPr>
          <p:cNvSpPr txBox="1"/>
          <p:nvPr/>
        </p:nvSpPr>
        <p:spPr>
          <a:xfrm>
            <a:off x="6891655" y="5680963"/>
            <a:ext cx="4211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J Chem Theory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Comput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 </a:t>
            </a: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14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 (5), 2771-2783 (2018)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593308-B01D-082F-CF6D-DB290BD923E7}"/>
              </a:ext>
            </a:extLst>
          </p:cNvPr>
          <p:cNvSpPr txBox="1"/>
          <p:nvPr/>
        </p:nvSpPr>
        <p:spPr>
          <a:xfrm>
            <a:off x="455354" y="1640603"/>
            <a:ext cx="3126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Nyström Approximation: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43A31DE-770F-4C21-5A31-EC2FFAAAD214}"/>
                  </a:ext>
                </a:extLst>
              </p:cNvPr>
              <p:cNvSpPr txBox="1"/>
              <p:nvPr/>
            </p:nvSpPr>
            <p:spPr>
              <a:xfrm>
                <a:off x="3685100" y="3557482"/>
                <a:ext cx="2024986" cy="420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43A31DE-770F-4C21-5A31-EC2FFAAAD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00" y="3557482"/>
                <a:ext cx="2024986" cy="420051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C26720C-E677-F194-E5E5-FBED9A6730D6}"/>
                  </a:ext>
                </a:extLst>
              </p:cNvPr>
              <p:cNvSpPr txBox="1"/>
              <p:nvPr/>
            </p:nvSpPr>
            <p:spPr>
              <a:xfrm>
                <a:off x="847481" y="2535205"/>
                <a:ext cx="4540499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: a subset 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columns of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C26720C-E677-F194-E5E5-FBED9A67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1" y="2535205"/>
                <a:ext cx="4540499" cy="374270"/>
              </a:xfrm>
              <a:prstGeom prst="rect">
                <a:avLst/>
              </a:prstGeom>
              <a:blipFill>
                <a:blip r:embed="rId6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E899D92-3CFF-A276-DFAF-258FB5510709}"/>
                  </a:ext>
                </a:extLst>
              </p:cNvPr>
              <p:cNvSpPr txBox="1"/>
              <p:nvPr/>
            </p:nvSpPr>
            <p:spPr>
              <a:xfrm>
                <a:off x="847481" y="2106012"/>
                <a:ext cx="4689719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: symmetric, positive semi-definite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E899D92-3CFF-A276-DFAF-258FB5510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1" y="2106012"/>
                <a:ext cx="4689719" cy="374270"/>
              </a:xfrm>
              <a:prstGeom prst="rect">
                <a:avLst/>
              </a:prstGeom>
              <a:blipFill>
                <a:blip r:embed="rId7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1B35995-C90F-7143-B6EB-87306C1A1B33}"/>
                  </a:ext>
                </a:extLst>
              </p:cNvPr>
              <p:cNvSpPr txBox="1"/>
              <p:nvPr/>
            </p:nvSpPr>
            <p:spPr>
              <a:xfrm>
                <a:off x="847480" y="3014134"/>
                <a:ext cx="555943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: the corresponding subset of rows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1B35995-C90F-7143-B6EB-87306C1A1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0" y="3014134"/>
                <a:ext cx="5559430" cy="374270"/>
              </a:xfrm>
              <a:prstGeom prst="rect">
                <a:avLst/>
              </a:prstGeom>
              <a:blipFill>
                <a:blip r:embed="rId8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1FE934F-CBC3-FCEB-92F9-C43C172B58C5}"/>
                  </a:ext>
                </a:extLst>
              </p:cNvPr>
              <p:cNvSpPr txBox="1"/>
              <p:nvPr/>
            </p:nvSpPr>
            <p:spPr>
              <a:xfrm>
                <a:off x="847479" y="3590639"/>
                <a:ext cx="28376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ea typeface="宋体" panose="02010600030101010101" pitchFamily="2" charset="-122"/>
                    <a:cs typeface="Helvetica" panose="020B0604020202020204" pitchFamily="34" charset="0"/>
                  </a:rPr>
                  <a:t>Reconstructed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  <a:cs typeface="Helvetica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ea typeface="宋体" panose="02010600030101010101" pitchFamily="2" charset="-122"/>
                    <a:cs typeface="Helvetica" panose="020B0604020202020204" pitchFamily="34" charset="0"/>
                  </a:rPr>
                  <a:t>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1FE934F-CBC3-FCEB-92F9-C43C172B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9" y="3590639"/>
                <a:ext cx="2837621" cy="369332"/>
              </a:xfrm>
              <a:prstGeom prst="rect">
                <a:avLst/>
              </a:prstGeom>
              <a:blipFill>
                <a:blip r:embed="rId9"/>
                <a:stretch>
                  <a:fillRect l="-1717" t="-8197" r="-150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4B4AC773-FE8D-CE72-DCF8-87048E28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9" y="4301331"/>
            <a:ext cx="1494334" cy="14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矩形 4103">
            <a:extLst>
              <a:ext uri="{FF2B5EF4-FFF2-40B4-BE49-F238E27FC236}">
                <a16:creationId xmlns:a16="http://schemas.microsoft.com/office/drawing/2014/main" id="{485FD090-3842-49E9-E652-B3E6E016C581}"/>
              </a:ext>
            </a:extLst>
          </p:cNvPr>
          <p:cNvSpPr/>
          <p:nvPr/>
        </p:nvSpPr>
        <p:spPr>
          <a:xfrm>
            <a:off x="535975" y="4316696"/>
            <a:ext cx="1457806" cy="1457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6" name="文本框 4105">
                <a:extLst>
                  <a:ext uri="{FF2B5EF4-FFF2-40B4-BE49-F238E27FC236}">
                    <a16:creationId xmlns:a16="http://schemas.microsoft.com/office/drawing/2014/main" id="{03694E9F-3459-9014-21D4-1E1C92750ED0}"/>
                  </a:ext>
                </a:extLst>
              </p:cNvPr>
              <p:cNvSpPr txBox="1"/>
              <p:nvPr/>
            </p:nvSpPr>
            <p:spPr>
              <a:xfrm>
                <a:off x="1080176" y="5807255"/>
                <a:ext cx="369403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06" name="文本框 4105">
                <a:extLst>
                  <a:ext uri="{FF2B5EF4-FFF2-40B4-BE49-F238E27FC236}">
                    <a16:creationId xmlns:a16="http://schemas.microsoft.com/office/drawing/2014/main" id="{03694E9F-3459-9014-21D4-1E1C9275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76" y="5807255"/>
                <a:ext cx="369403" cy="369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10" name="Picture 4">
            <a:extLst>
              <a:ext uri="{FF2B5EF4-FFF2-40B4-BE49-F238E27FC236}">
                <a16:creationId xmlns:a16="http://schemas.microsoft.com/office/drawing/2014/main" id="{D608257E-F299-E15C-72B5-5B3C6124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73" y="4301785"/>
            <a:ext cx="1494334" cy="14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1" name="矩形 4110">
            <a:extLst>
              <a:ext uri="{FF2B5EF4-FFF2-40B4-BE49-F238E27FC236}">
                <a16:creationId xmlns:a16="http://schemas.microsoft.com/office/drawing/2014/main" id="{D7B4169B-9489-D68D-B485-856478DD1DA1}"/>
              </a:ext>
            </a:extLst>
          </p:cNvPr>
          <p:cNvSpPr/>
          <p:nvPr/>
        </p:nvSpPr>
        <p:spPr>
          <a:xfrm>
            <a:off x="2528436" y="4319035"/>
            <a:ext cx="651197" cy="1448186"/>
          </a:xfrm>
          <a:prstGeom prst="rect">
            <a:avLst/>
          </a:prstGeom>
          <a:noFill/>
          <a:ln w="38100">
            <a:solidFill>
              <a:srgbClr val="EB8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12" name="Picture 4">
            <a:extLst>
              <a:ext uri="{FF2B5EF4-FFF2-40B4-BE49-F238E27FC236}">
                <a16:creationId xmlns:a16="http://schemas.microsoft.com/office/drawing/2014/main" id="{A8D0B9E1-4697-977C-A685-D74746D7A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34" y="4316696"/>
            <a:ext cx="1494334" cy="14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矩形 4112">
            <a:extLst>
              <a:ext uri="{FF2B5EF4-FFF2-40B4-BE49-F238E27FC236}">
                <a16:creationId xmlns:a16="http://schemas.microsoft.com/office/drawing/2014/main" id="{9BDC4DA2-8892-8CA2-4F9E-5870779108E7}"/>
              </a:ext>
            </a:extLst>
          </p:cNvPr>
          <p:cNvSpPr/>
          <p:nvPr/>
        </p:nvSpPr>
        <p:spPr>
          <a:xfrm>
            <a:off x="4513261" y="4350854"/>
            <a:ext cx="651197" cy="6547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14" name="文本框 4113">
                <a:extLst>
                  <a:ext uri="{FF2B5EF4-FFF2-40B4-BE49-F238E27FC236}">
                    <a16:creationId xmlns:a16="http://schemas.microsoft.com/office/drawing/2014/main" id="{08D575B8-24F9-1009-7C84-6AE890EA7B5D}"/>
                  </a:ext>
                </a:extLst>
              </p:cNvPr>
              <p:cNvSpPr txBox="1"/>
              <p:nvPr/>
            </p:nvSpPr>
            <p:spPr>
              <a:xfrm>
                <a:off x="2953254" y="5776172"/>
                <a:ext cx="369403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14" name="文本框 4113">
                <a:extLst>
                  <a:ext uri="{FF2B5EF4-FFF2-40B4-BE49-F238E27FC236}">
                    <a16:creationId xmlns:a16="http://schemas.microsoft.com/office/drawing/2014/main" id="{08D575B8-24F9-1009-7C84-6AE890EA7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254" y="5776172"/>
                <a:ext cx="369403" cy="369331"/>
              </a:xfrm>
              <a:prstGeom prst="rect">
                <a:avLst/>
              </a:prstGeom>
              <a:blipFill>
                <a:blip r:embed="rId12"/>
                <a:stretch>
                  <a:fillRect r="-8197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5" name="文本框 4114">
                <a:extLst>
                  <a:ext uri="{FF2B5EF4-FFF2-40B4-BE49-F238E27FC236}">
                    <a16:creationId xmlns:a16="http://schemas.microsoft.com/office/drawing/2014/main" id="{B73FA564-55D8-2B84-8528-74B871389CAF}"/>
                  </a:ext>
                </a:extLst>
              </p:cNvPr>
              <p:cNvSpPr txBox="1"/>
              <p:nvPr/>
            </p:nvSpPr>
            <p:spPr>
              <a:xfrm>
                <a:off x="5018577" y="5789689"/>
                <a:ext cx="369403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15" name="文本框 4114">
                <a:extLst>
                  <a:ext uri="{FF2B5EF4-FFF2-40B4-BE49-F238E27FC236}">
                    <a16:creationId xmlns:a16="http://schemas.microsoft.com/office/drawing/2014/main" id="{B73FA564-55D8-2B84-8528-74B87138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577" y="5789689"/>
                <a:ext cx="369403" cy="369331"/>
              </a:xfrm>
              <a:prstGeom prst="rect">
                <a:avLst/>
              </a:prstGeom>
              <a:blipFill>
                <a:blip r:embed="rId13"/>
                <a:stretch>
                  <a:fillRect r="-29508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9" name="文本框 4118">
            <a:extLst>
              <a:ext uri="{FF2B5EF4-FFF2-40B4-BE49-F238E27FC236}">
                <a16:creationId xmlns:a16="http://schemas.microsoft.com/office/drawing/2014/main" id="{E2E430A8-A0F8-E25B-A708-F519AA8A4525}"/>
              </a:ext>
            </a:extLst>
          </p:cNvPr>
          <p:cNvSpPr txBox="1"/>
          <p:nvPr/>
        </p:nvSpPr>
        <p:spPr>
          <a:xfrm>
            <a:off x="6577560" y="2338492"/>
            <a:ext cx="498475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Select one colum</a:t>
            </a:r>
            <a:r>
              <a:rPr lang="en-US" altLang="zh-CN" dirty="0">
                <a:ea typeface="宋体" panose="02010600030101010101" pitchFamily="2" charset="-122"/>
                <a:cs typeface="Helvetica" panose="020B0604020202020204" pitchFamily="34" charset="0"/>
              </a:rPr>
              <a:t>n every iteration</a:t>
            </a:r>
            <a:endParaRPr lang="en-US" altLang="zh-CN" sz="1800" dirty="0">
              <a:effectLst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  <a:cs typeface="Helvetica" panose="020B0604020202020204" pitchFamily="34" charset="0"/>
              </a:rPr>
              <a:t>R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educing the diagonal error most</a:t>
            </a:r>
            <a:endParaRPr lang="zh-CN" altLang="en-US" dirty="0"/>
          </a:p>
        </p:txBody>
      </p:sp>
      <p:sp>
        <p:nvSpPr>
          <p:cNvPr id="4120" name="文本框 4119">
            <a:extLst>
              <a:ext uri="{FF2B5EF4-FFF2-40B4-BE49-F238E27FC236}">
                <a16:creationId xmlns:a16="http://schemas.microsoft.com/office/drawing/2014/main" id="{A7762E75-1857-539A-CDB1-AF50650DCDEE}"/>
              </a:ext>
            </a:extLst>
          </p:cNvPr>
          <p:cNvSpPr txBox="1"/>
          <p:nvPr/>
        </p:nvSpPr>
        <p:spPr>
          <a:xfrm>
            <a:off x="6477581" y="1206439"/>
            <a:ext cx="259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  <a:cs typeface="Helvetica" panose="020B0604020202020204" pitchFamily="34" charset="0"/>
              </a:rPr>
              <a:t>Selection Strategy</a:t>
            </a:r>
            <a:r>
              <a:rPr lang="en-US" altLang="zh-CN" sz="1800" b="1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:</a:t>
            </a:r>
            <a:endParaRPr lang="zh-CN" altLang="en-US" b="1" dirty="0"/>
          </a:p>
        </p:txBody>
      </p:sp>
      <p:sp>
        <p:nvSpPr>
          <p:cNvPr id="4121" name="矩形 4120">
            <a:extLst>
              <a:ext uri="{FF2B5EF4-FFF2-40B4-BE49-F238E27FC236}">
                <a16:creationId xmlns:a16="http://schemas.microsoft.com/office/drawing/2014/main" id="{441C0C30-2B22-484B-6C9F-6B64FB74CAE4}"/>
              </a:ext>
            </a:extLst>
          </p:cNvPr>
          <p:cNvSpPr/>
          <p:nvPr/>
        </p:nvSpPr>
        <p:spPr>
          <a:xfrm>
            <a:off x="6516130" y="3927436"/>
            <a:ext cx="2350605" cy="432350"/>
          </a:xfrm>
          <a:prstGeom prst="rect">
            <a:avLst/>
          </a:prstGeom>
          <a:solidFill>
            <a:srgbClr val="9FC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22" name="文本框 4121">
                <a:extLst>
                  <a:ext uri="{FF2B5EF4-FFF2-40B4-BE49-F238E27FC236}">
                    <a16:creationId xmlns:a16="http://schemas.microsoft.com/office/drawing/2014/main" id="{4905CB92-AC4B-00B3-2D2B-5A902CAE03BA}"/>
                  </a:ext>
                </a:extLst>
              </p:cNvPr>
              <p:cNvSpPr txBox="1"/>
              <p:nvPr/>
            </p:nvSpPr>
            <p:spPr>
              <a:xfrm>
                <a:off x="6806244" y="3953161"/>
                <a:ext cx="1766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smtClean="0"/>
                        <m:t>spectral</m:t>
                      </m:r>
                      <m:r>
                        <m:rPr>
                          <m:nor/>
                        </m:rPr>
                        <a:rPr lang="en-US" altLang="zh-CN" b="0" i="0" smtClean="0"/>
                        <m:t> </m:t>
                      </m:r>
                      <m:r>
                        <m:rPr>
                          <m:nor/>
                        </m:rPr>
                        <a:rPr lang="en-US" altLang="zh-CN" b="0" i="0" smtClean="0"/>
                        <m:t>oASIS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122" name="文本框 4121">
                <a:extLst>
                  <a:ext uri="{FF2B5EF4-FFF2-40B4-BE49-F238E27FC236}">
                    <a16:creationId xmlns:a16="http://schemas.microsoft.com/office/drawing/2014/main" id="{4905CB92-AC4B-00B3-2D2B-5A902CAE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244" y="3953161"/>
                <a:ext cx="1766165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23" name="文本框 4122">
            <a:extLst>
              <a:ext uri="{FF2B5EF4-FFF2-40B4-BE49-F238E27FC236}">
                <a16:creationId xmlns:a16="http://schemas.microsoft.com/office/drawing/2014/main" id="{F2ADA11E-2712-59CF-98D9-4279B5FC4789}"/>
              </a:ext>
            </a:extLst>
          </p:cNvPr>
          <p:cNvSpPr txBox="1"/>
          <p:nvPr/>
        </p:nvSpPr>
        <p:spPr>
          <a:xfrm>
            <a:off x="6577560" y="4419894"/>
            <a:ext cx="503344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Batch Selection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Reducing the diagonal error most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effectLst/>
                <a:ea typeface="宋体" panose="02010600030101010101" pitchFamily="2" charset="-122"/>
                <a:cs typeface="Helvetica" panose="020B0604020202020204" pitchFamily="34" charset="0"/>
              </a:rPr>
              <a:t>Maximizing the eigenvectors difference most</a:t>
            </a:r>
            <a:endParaRPr lang="zh-CN" altLang="en-US" dirty="0"/>
          </a:p>
        </p:txBody>
      </p:sp>
      <p:grpSp>
        <p:nvGrpSpPr>
          <p:cNvPr id="4138" name="组合 4137">
            <a:extLst>
              <a:ext uri="{FF2B5EF4-FFF2-40B4-BE49-F238E27FC236}">
                <a16:creationId xmlns:a16="http://schemas.microsoft.com/office/drawing/2014/main" id="{457512D1-5BE2-C9FF-0627-5906D49A4206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4139" name="矩形: 圆角 4138">
              <a:extLst>
                <a:ext uri="{FF2B5EF4-FFF2-40B4-BE49-F238E27FC236}">
                  <a16:creationId xmlns:a16="http://schemas.microsoft.com/office/drawing/2014/main" id="{4A0B83DF-869B-5EC3-27D6-4B0574DEFCB4}"/>
                </a:ext>
              </a:extLst>
            </p:cNvPr>
            <p:cNvSpPr/>
            <p:nvPr/>
          </p:nvSpPr>
          <p:spPr>
            <a:xfrm>
              <a:off x="1696282" y="6422119"/>
              <a:ext cx="2258844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40" name="文本框 4139">
              <a:extLst>
                <a:ext uri="{FF2B5EF4-FFF2-40B4-BE49-F238E27FC236}">
                  <a16:creationId xmlns:a16="http://schemas.microsoft.com/office/drawing/2014/main" id="{4CE95D45-7873-84F3-7544-A4896E00C296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141" name="直接箭头连接符 4140">
              <a:extLst>
                <a:ext uri="{FF2B5EF4-FFF2-40B4-BE49-F238E27FC236}">
                  <a16:creationId xmlns:a16="http://schemas.microsoft.com/office/drawing/2014/main" id="{887A9D19-4F58-CA9D-1CFF-36AE23CE8DB4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2" name="文本框 4141">
              <a:extLst>
                <a:ext uri="{FF2B5EF4-FFF2-40B4-BE49-F238E27FC236}">
                  <a16:creationId xmlns:a16="http://schemas.microsoft.com/office/drawing/2014/main" id="{F9F8DCEA-3E90-161E-2938-6A5E6B55E3B8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4143" name="文本框 4142">
              <a:extLst>
                <a:ext uri="{FF2B5EF4-FFF2-40B4-BE49-F238E27FC236}">
                  <a16:creationId xmlns:a16="http://schemas.microsoft.com/office/drawing/2014/main" id="{44C96B89-9433-FEA8-4293-853EA0FEEF07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4144" name="文本框 4143">
              <a:extLst>
                <a:ext uri="{FF2B5EF4-FFF2-40B4-BE49-F238E27FC236}">
                  <a16:creationId xmlns:a16="http://schemas.microsoft.com/office/drawing/2014/main" id="{2DC0BFE8-CB84-D4DF-2C25-086B52F5A419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4145" name="文本框 4144">
              <a:extLst>
                <a:ext uri="{FF2B5EF4-FFF2-40B4-BE49-F238E27FC236}">
                  <a16:creationId xmlns:a16="http://schemas.microsoft.com/office/drawing/2014/main" id="{F797078F-B7EB-C047-6446-4E2704479D4D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4146" name="文本框 4145">
              <a:extLst>
                <a:ext uri="{FF2B5EF4-FFF2-40B4-BE49-F238E27FC236}">
                  <a16:creationId xmlns:a16="http://schemas.microsoft.com/office/drawing/2014/main" id="{6E6E6372-3F50-986A-A14D-47D1D5A8293D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47" name="文本框 4146">
              <a:extLst>
                <a:ext uri="{FF2B5EF4-FFF2-40B4-BE49-F238E27FC236}">
                  <a16:creationId xmlns:a16="http://schemas.microsoft.com/office/drawing/2014/main" id="{796595F5-E683-3F92-3416-C30D1C99DE81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4148" name="直接箭头连接符 4147">
              <a:extLst>
                <a:ext uri="{FF2B5EF4-FFF2-40B4-BE49-F238E27FC236}">
                  <a16:creationId xmlns:a16="http://schemas.microsoft.com/office/drawing/2014/main" id="{C389E1E9-95F2-DEC8-E2CA-896EF0A70F74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9" name="直接箭头连接符 4148">
              <a:extLst>
                <a:ext uri="{FF2B5EF4-FFF2-40B4-BE49-F238E27FC236}">
                  <a16:creationId xmlns:a16="http://schemas.microsoft.com/office/drawing/2014/main" id="{C55ECBF3-17B3-EA9D-D710-F97219B56A8D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0" name="直接箭头连接符 4149">
              <a:extLst>
                <a:ext uri="{FF2B5EF4-FFF2-40B4-BE49-F238E27FC236}">
                  <a16:creationId xmlns:a16="http://schemas.microsoft.com/office/drawing/2014/main" id="{1F3DD566-42F7-3771-36B0-718C3EAE054D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1" name="直接箭头连接符 4150">
              <a:extLst>
                <a:ext uri="{FF2B5EF4-FFF2-40B4-BE49-F238E27FC236}">
                  <a16:creationId xmlns:a16="http://schemas.microsoft.com/office/drawing/2014/main" id="{D2203167-7B5C-4D5E-23CD-682C3F69C20B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120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18C5-8278-A930-BA71-EA4C4EE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8A0B-071A-43C0-BB85-09080A7C3C3D}" type="slidenum">
              <a:rPr lang="en-US" smtClean="0">
                <a:cs typeface="+mn-ea"/>
                <a:sym typeface="+mn-lt"/>
              </a:rPr>
              <a:t>9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9" name="直接连接符 4">
            <a:extLst>
              <a:ext uri="{FF2B5EF4-FFF2-40B4-BE49-F238E27FC236}">
                <a16:creationId xmlns:a16="http://schemas.microsoft.com/office/drawing/2014/main" id="{8E69CDDE-FD10-BDBB-75F0-FCAED4A599CB}"/>
              </a:ext>
            </a:extLst>
          </p:cNvPr>
          <p:cNvCxnSpPr>
            <a:cxnSpLocks/>
          </p:cNvCxnSpPr>
          <p:nvPr/>
        </p:nvCxnSpPr>
        <p:spPr>
          <a:xfrm>
            <a:off x="0" y="842134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5">
            <a:extLst>
              <a:ext uri="{FF2B5EF4-FFF2-40B4-BE49-F238E27FC236}">
                <a16:creationId xmlns:a16="http://schemas.microsoft.com/office/drawing/2014/main" id="{23846D41-34A1-699B-3350-D6101D075B89}"/>
              </a:ext>
            </a:extLst>
          </p:cNvPr>
          <p:cNvSpPr txBox="1"/>
          <p:nvPr/>
        </p:nvSpPr>
        <p:spPr>
          <a:xfrm>
            <a:off x="4080084" y="-117053"/>
            <a:ext cx="4031874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i="1" dirty="0">
                <a:cs typeface="+mn-ea"/>
                <a:sym typeface="+mn-lt"/>
              </a:rPr>
              <a:t>Feature Selection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EF333A-EAE1-FBC5-7AA4-A87EF76D2CAD}"/>
              </a:ext>
            </a:extLst>
          </p:cNvPr>
          <p:cNvSpPr txBox="1"/>
          <p:nvPr/>
        </p:nvSpPr>
        <p:spPr>
          <a:xfrm>
            <a:off x="323850" y="1052719"/>
            <a:ext cx="219559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Feature Selection:</a:t>
            </a:r>
            <a:endParaRPr lang="en-US" altLang="zh-CN" sz="1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58" name="直接连接符 4">
            <a:extLst>
              <a:ext uri="{FF2B5EF4-FFF2-40B4-BE49-F238E27FC236}">
                <a16:creationId xmlns:a16="http://schemas.microsoft.com/office/drawing/2014/main" id="{5F2872C2-58E9-2D5E-E037-8D50EC02D89D}"/>
              </a:ext>
            </a:extLst>
          </p:cNvPr>
          <p:cNvCxnSpPr>
            <a:cxnSpLocks/>
          </p:cNvCxnSpPr>
          <p:nvPr/>
        </p:nvCxnSpPr>
        <p:spPr>
          <a:xfrm>
            <a:off x="0" y="6356350"/>
            <a:ext cx="12192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AE57668-A71D-EA31-80F0-5D57957111F5}"/>
              </a:ext>
            </a:extLst>
          </p:cNvPr>
          <p:cNvSpPr txBox="1"/>
          <p:nvPr/>
        </p:nvSpPr>
        <p:spPr>
          <a:xfrm>
            <a:off x="2212975" y="5813345"/>
            <a:ext cx="7766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https://github.com/xuhuihuang/GME_tutorials/raw/main/decomposition/FeatureSelection.py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E2F43B-09AA-99ED-E47D-9EF33D045AA1}"/>
              </a:ext>
            </a:extLst>
          </p:cNvPr>
          <p:cNvSpPr txBox="1"/>
          <p:nvPr/>
        </p:nvSpPr>
        <p:spPr>
          <a:xfrm>
            <a:off x="1898650" y="2170407"/>
            <a:ext cx="8894762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FeatureSelection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Use self-covariance matrix for feature selection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featureselect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FeatureSelection.spectral_oasis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num_select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num_every_iter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'spectral-oasis'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covariance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featureselect.select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ftrajs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)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select_columns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featureselect.select_columns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3815DB-0F0E-CBFF-B2ED-3EBECDA77250}"/>
              </a:ext>
            </a:extLst>
          </p:cNvPr>
          <p:cNvSpPr txBox="1"/>
          <p:nvPr/>
        </p:nvSpPr>
        <p:spPr>
          <a:xfrm>
            <a:off x="1898650" y="4157742"/>
            <a:ext cx="8894762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FeatureSelection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nsolas" panose="020B06090202040302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# Use time-lagged-autocorrelation matrix for feature selection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featureselect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FeatureSelection.spectral_oasis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num_select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400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num_every_iter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2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                               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method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'spectral-oasis'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covariance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False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featureselect.select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ftrajs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lagtime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100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select_columns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rPr>
              <a:t>featureselect.select_columns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38899C-C4ED-2CE5-62B2-5279915B79EA}"/>
              </a:ext>
            </a:extLst>
          </p:cNvPr>
          <p:cNvSpPr txBox="1"/>
          <p:nvPr/>
        </p:nvSpPr>
        <p:spPr>
          <a:xfrm>
            <a:off x="356178" y="3721031"/>
            <a:ext cx="1542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Sample code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36C52F-58D2-8A99-1F75-231D2B73BD5E}"/>
              </a:ext>
            </a:extLst>
          </p:cNvPr>
          <p:cNvSpPr txBox="1"/>
          <p:nvPr/>
        </p:nvSpPr>
        <p:spPr>
          <a:xfrm>
            <a:off x="1820250" y="1558531"/>
            <a:ext cx="5060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B3B3B"/>
                </a:solidFill>
                <a:effectLst/>
              </a:rPr>
              <a:t>Install </a:t>
            </a:r>
            <a:r>
              <a:rPr lang="en-US" altLang="zh-CN" b="0" dirty="0" err="1">
                <a:solidFill>
                  <a:srgbClr val="3B3B3B"/>
                </a:solidFill>
                <a:effectLst/>
              </a:rPr>
              <a:t>py</a:t>
            </a:r>
            <a:r>
              <a:rPr lang="en-US" altLang="zh-CN" dirty="0" err="1">
                <a:solidFill>
                  <a:srgbClr val="3B3B3B"/>
                </a:solidFill>
              </a:rPr>
              <a:t>EMMA</a:t>
            </a:r>
            <a:r>
              <a:rPr lang="en-US" altLang="zh-CN" dirty="0">
                <a:solidFill>
                  <a:srgbClr val="3B3B3B"/>
                </a:solidFill>
              </a:rPr>
              <a:t> in a new environment</a:t>
            </a:r>
            <a:endParaRPr lang="en-US" altLang="zh-CN" b="0" dirty="0">
              <a:solidFill>
                <a:srgbClr val="3B3B3B"/>
              </a:solidFill>
              <a:effectLst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AA0B010-4ED8-979C-4212-6C73FAAD77C3}"/>
              </a:ext>
            </a:extLst>
          </p:cNvPr>
          <p:cNvGrpSpPr/>
          <p:nvPr/>
        </p:nvGrpSpPr>
        <p:grpSpPr>
          <a:xfrm>
            <a:off x="197083" y="6357129"/>
            <a:ext cx="11797834" cy="449758"/>
            <a:chOff x="197083" y="6337486"/>
            <a:chExt cx="11797834" cy="449758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926D4FF2-D758-82CD-AE64-2B339C836967}"/>
                </a:ext>
              </a:extLst>
            </p:cNvPr>
            <p:cNvSpPr/>
            <p:nvPr/>
          </p:nvSpPr>
          <p:spPr>
            <a:xfrm>
              <a:off x="1696282" y="6422119"/>
              <a:ext cx="2258844" cy="365125"/>
            </a:xfrm>
            <a:prstGeom prst="roundRect">
              <a:avLst/>
            </a:prstGeom>
            <a:solidFill>
              <a:srgbClr val="DFEE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DF4EC28-582E-606A-92E6-62E09BDD2745}"/>
                </a:ext>
              </a:extLst>
            </p:cNvPr>
            <p:cNvSpPr txBox="1"/>
            <p:nvPr/>
          </p:nvSpPr>
          <p:spPr>
            <a:xfrm>
              <a:off x="1719004" y="6337486"/>
              <a:ext cx="5458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xyz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A687FF9F-9077-DAC6-DB9B-E8F2C9CD5756}"/>
                </a:ext>
              </a:extLst>
            </p:cNvPr>
            <p:cNvCxnSpPr>
              <a:cxnSpLocks/>
            </p:cNvCxnSpPr>
            <p:nvPr/>
          </p:nvCxnSpPr>
          <p:spPr>
            <a:xfrm>
              <a:off x="2298262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387C92-C65A-81A7-6AE1-6339560B940A}"/>
                </a:ext>
              </a:extLst>
            </p:cNvPr>
            <p:cNvSpPr txBox="1"/>
            <p:nvPr/>
          </p:nvSpPr>
          <p:spPr>
            <a:xfrm>
              <a:off x="2944022" y="6337486"/>
              <a:ext cx="1061258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B0F7E66-E01B-9136-F1A4-01009DBCF835}"/>
                </a:ext>
              </a:extLst>
            </p:cNvPr>
            <p:cNvSpPr txBox="1"/>
            <p:nvPr/>
          </p:nvSpPr>
          <p:spPr>
            <a:xfrm>
              <a:off x="4684429" y="6337486"/>
              <a:ext cx="692727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CVs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B669ABC-039D-C546-E793-E06ABA43D41C}"/>
                </a:ext>
              </a:extLst>
            </p:cNvPr>
            <p:cNvSpPr txBox="1"/>
            <p:nvPr/>
          </p:nvSpPr>
          <p:spPr>
            <a:xfrm>
              <a:off x="6056305" y="6337486"/>
              <a:ext cx="184126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many microstates 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1EDC973-6AAB-E220-B151-B284F3087AFA}"/>
                </a:ext>
              </a:extLst>
            </p:cNvPr>
            <p:cNvSpPr txBox="1"/>
            <p:nvPr/>
          </p:nvSpPr>
          <p:spPr>
            <a:xfrm>
              <a:off x="197083" y="6437584"/>
              <a:ext cx="16874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loading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C9AD96A-3CD9-A2A6-C6C2-86FC01A5CD6D}"/>
                </a:ext>
              </a:extLst>
            </p:cNvPr>
            <p:cNvSpPr txBox="1"/>
            <p:nvPr/>
          </p:nvSpPr>
          <p:spPr>
            <a:xfrm>
              <a:off x="8576724" y="6337486"/>
              <a:ext cx="133696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macrostates</a:t>
              </a:r>
              <a:endPara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AED8874-5A99-5ADD-218B-336632C13D47}"/>
                </a:ext>
              </a:extLst>
            </p:cNvPr>
            <p:cNvSpPr txBox="1"/>
            <p:nvPr/>
          </p:nvSpPr>
          <p:spPr>
            <a:xfrm>
              <a:off x="10592836" y="6337486"/>
              <a:ext cx="1402081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Kinetic models</a:t>
              </a: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76FF5DE-DD22-ED4C-D5AF-286FD7CB6D56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69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A32FC10E-C5CB-D57D-C2E2-D90ECA12D0DA}"/>
                </a:ext>
              </a:extLst>
            </p:cNvPr>
            <p:cNvCxnSpPr>
              <a:cxnSpLocks/>
            </p:cNvCxnSpPr>
            <p:nvPr/>
          </p:nvCxnSpPr>
          <p:spPr>
            <a:xfrm>
              <a:off x="5410545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63CC8E67-1CC9-26F9-49E6-35F8862DB043}"/>
                </a:ext>
              </a:extLst>
            </p:cNvPr>
            <p:cNvCxnSpPr>
              <a:cxnSpLocks/>
            </p:cNvCxnSpPr>
            <p:nvPr/>
          </p:nvCxnSpPr>
          <p:spPr>
            <a:xfrm>
              <a:off x="7930963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34B62E3-AD27-1A7C-CCE4-0BC3894FA5AD}"/>
                </a:ext>
              </a:extLst>
            </p:cNvPr>
            <p:cNvCxnSpPr>
              <a:cxnSpLocks/>
            </p:cNvCxnSpPr>
            <p:nvPr/>
          </p:nvCxnSpPr>
          <p:spPr>
            <a:xfrm>
              <a:off x="9947077" y="6578741"/>
              <a:ext cx="6123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D497C14F-A374-0B6D-7497-A620B694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074" y="909514"/>
            <a:ext cx="1288326" cy="111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93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qbyhcs1">
      <a:majorFont>
        <a:latin typeface="Arial" panose="020F0302020204030204"/>
        <a:ea typeface="Arial"/>
        <a:cs typeface=""/>
      </a:majorFont>
      <a:minorFont>
        <a:latin typeface="Arial" panose="020F0502020204030204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10456</TotalTime>
  <Words>2778</Words>
  <Application>Microsoft Office PowerPoint</Application>
  <PresentationFormat>宽屏</PresentationFormat>
  <Paragraphs>540</Paragraphs>
  <Slides>28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宋体</vt:lpstr>
      <vt:lpstr>Arial</vt:lpstr>
      <vt:lpstr>Calibri</vt:lpstr>
      <vt:lpstr>Cambria Math</vt:lpstr>
      <vt:lpstr>Consolas</vt:lpstr>
      <vt:lpstr>Tahoma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Yue Wu</dc:creator>
  <cp:lastModifiedBy>Wu Yue</cp:lastModifiedBy>
  <cp:revision>967</cp:revision>
  <dcterms:created xsi:type="dcterms:W3CDTF">2023-02-14T19:46:10Z</dcterms:created>
  <dcterms:modified xsi:type="dcterms:W3CDTF">2024-08-14T15:57:07Z</dcterms:modified>
</cp:coreProperties>
</file>